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No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69">
          <p15:clr>
            <a:srgbClr val="A4A3A4"/>
          </p15:clr>
        </p15:guide>
        <p15:guide id="2" pos="3840">
          <p15:clr>
            <a:srgbClr val="A4A3A4"/>
          </p15:clr>
        </p15:guide>
      </p15:sldGuideLst>
    </p:ext>
    <p:ext uri="GoogleSlidesCustomDataVersion2">
      <go:slidesCustomData xmlns:go="http://customooxmlschemas.google.com/" r:id="rId44" roundtripDataSignature="AMtx7mhFFEs7NwRdEXb43wsrByJ2tIJ1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983A38-971F-4580-93D5-040F1BA8AAB3}">
  <a:tblStyle styleId="{B7983A38-971F-4580-93D5-040F1BA8AAB3}" styleName="Table_0">
    <a:wholeTbl>
      <a:tcTxStyle b="off" i="off">
        <a:font>
          <a:latin typeface="等线"/>
          <a:ea typeface="等线"/>
          <a:cs typeface="等线"/>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AF0"/>
          </a:solidFill>
        </a:fill>
      </a:tcStyle>
    </a:wholeTbl>
    <a:band1H>
      <a:tcTxStyle/>
      <a:tcStyle>
        <a:fill>
          <a:solidFill>
            <a:srgbClr val="D7D3DF"/>
          </a:solidFill>
        </a:fill>
      </a:tcStyle>
    </a:band1H>
    <a:band2H>
      <a:tcTxStyle/>
    </a:band2H>
    <a:band1V>
      <a:tcTxStyle/>
      <a:tcStyle>
        <a:fill>
          <a:solidFill>
            <a:srgbClr val="D7D3DF"/>
          </a:solidFill>
        </a:fill>
      </a:tcStyle>
    </a:band1V>
    <a:band2V>
      <a:tcTxStyle/>
    </a:band2V>
    <a:lastCol>
      <a:tcTxStyle b="on" i="off">
        <a:font>
          <a:latin typeface="等线"/>
          <a:ea typeface="等线"/>
          <a:cs typeface="等线"/>
        </a:font>
        <a:schemeClr val="lt1"/>
      </a:tcTxStyle>
      <a:tcStyle>
        <a:fill>
          <a:solidFill>
            <a:schemeClr val="accent1"/>
          </a:solidFill>
        </a:fill>
      </a:tcStyle>
    </a:lastCol>
    <a:firstCol>
      <a:tcTxStyle b="on" i="off">
        <a:font>
          <a:latin typeface="等线"/>
          <a:ea typeface="等线"/>
          <a:cs typeface="等线"/>
        </a:font>
        <a:schemeClr val="lt1"/>
      </a:tcTxStyle>
      <a:tcStyle>
        <a:fill>
          <a:solidFill>
            <a:schemeClr val="accent1"/>
          </a:solidFill>
        </a:fill>
      </a:tcStyle>
    </a:firstCol>
    <a:lastRow>
      <a:tcTxStyle b="on" i="off">
        <a:font>
          <a:latin typeface="等线"/>
          <a:ea typeface="等线"/>
          <a:cs typeface="等线"/>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等线"/>
          <a:ea typeface="等线"/>
          <a:cs typeface="等线"/>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69"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otoSans-regular.fntdata"/><Relationship Id="rId20" Type="http://schemas.openxmlformats.org/officeDocument/2006/relationships/slide" Target="slides/slide14.xml"/><Relationship Id="rId42" Type="http://schemas.openxmlformats.org/officeDocument/2006/relationships/font" Target="fonts/NotoSans-italic.fntdata"/><Relationship Id="rId41" Type="http://schemas.openxmlformats.org/officeDocument/2006/relationships/font" Target="fonts/NotoSans-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Noto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9" name="Shape 19"/>
        <p:cNvGrpSpPr/>
        <p:nvPr/>
      </p:nvGrpSpPr>
      <p:grpSpPr>
        <a:xfrm>
          <a:off x="0" y="0"/>
          <a:ext cx="0" cy="0"/>
          <a:chOff x="0" y="0"/>
          <a:chExt cx="0" cy="0"/>
        </a:xfrm>
      </p:grpSpPr>
      <p:sp>
        <p:nvSpPr>
          <p:cNvPr id="20" name="Google Shape;20;p36"/>
          <p:cNvSpPr txBox="1"/>
          <p:nvPr>
            <p:ph type="ctrTitle"/>
          </p:nvPr>
        </p:nvSpPr>
        <p:spPr>
          <a:xfrm>
            <a:off x="1524000" y="1122363"/>
            <a:ext cx="9144000" cy="2387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3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38"/>
          <p:cNvSpPr txBox="1"/>
          <p:nvPr>
            <p:ph type="title"/>
          </p:nvPr>
        </p:nvSpPr>
        <p:spPr>
          <a:xfrm>
            <a:off x="831850" y="1709738"/>
            <a:ext cx="10515600" cy="28527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3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40"/>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0"/>
          <p:cNvSpPr txBox="1"/>
          <p:nvPr>
            <p:ph idx="1" type="body"/>
          </p:nvPr>
        </p:nvSpPr>
        <p:spPr>
          <a:xfrm>
            <a:off x="839788" y="1681163"/>
            <a:ext cx="5157787" cy="8239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0"/>
          <p:cNvSpPr txBox="1"/>
          <p:nvPr>
            <p:ph idx="3" type="body"/>
          </p:nvPr>
        </p:nvSpPr>
        <p:spPr>
          <a:xfrm>
            <a:off x="6172200" y="1681163"/>
            <a:ext cx="5183188" cy="8239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4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839788" y="457200"/>
            <a:ext cx="3932237" cy="16002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839788" y="457200"/>
            <a:ext cx="3932237" cy="16002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5183188" y="987425"/>
            <a:ext cx="6172200" cy="4873625"/>
          </a:xfrm>
          <a:prstGeom prst="rect">
            <a:avLst/>
          </a:prstGeom>
          <a:noFill/>
          <a:ln>
            <a:noFill/>
          </a:ln>
        </p:spPr>
      </p:sp>
      <p:sp>
        <p:nvSpPr>
          <p:cNvPr id="68" name="Google Shape;68;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atin typeface="Noto Sans"/>
                <a:ea typeface="Noto Sans"/>
                <a:cs typeface="Noto Sans"/>
                <a:sym typeface="Noto Sans"/>
              </a:defRPr>
            </a:lvl1pPr>
            <a:lvl2pPr indent="0" lvl="1" marL="0" algn="r">
              <a:spcBef>
                <a:spcPts val="0"/>
              </a:spcBef>
              <a:buNone/>
              <a:defRPr>
                <a:latin typeface="Noto Sans"/>
                <a:ea typeface="Noto Sans"/>
                <a:cs typeface="Noto Sans"/>
                <a:sym typeface="Noto Sans"/>
              </a:defRPr>
            </a:lvl2pPr>
            <a:lvl3pPr indent="0" lvl="2" marL="0" algn="r">
              <a:spcBef>
                <a:spcPts val="0"/>
              </a:spcBef>
              <a:buNone/>
              <a:defRPr>
                <a:latin typeface="Noto Sans"/>
                <a:ea typeface="Noto Sans"/>
                <a:cs typeface="Noto Sans"/>
                <a:sym typeface="Noto Sans"/>
              </a:defRPr>
            </a:lvl3pPr>
            <a:lvl4pPr indent="0" lvl="3" marL="0" algn="r">
              <a:spcBef>
                <a:spcPts val="0"/>
              </a:spcBef>
              <a:buNone/>
              <a:defRPr>
                <a:latin typeface="Noto Sans"/>
                <a:ea typeface="Noto Sans"/>
                <a:cs typeface="Noto Sans"/>
                <a:sym typeface="Noto Sans"/>
              </a:defRPr>
            </a:lvl4pPr>
            <a:lvl5pPr indent="0" lvl="4" marL="0" algn="r">
              <a:spcBef>
                <a:spcPts val="0"/>
              </a:spcBef>
              <a:buNone/>
              <a:defRPr>
                <a:latin typeface="Noto Sans"/>
                <a:ea typeface="Noto Sans"/>
                <a:cs typeface="Noto Sans"/>
                <a:sym typeface="Noto Sans"/>
              </a:defRPr>
            </a:lvl5pPr>
            <a:lvl6pPr indent="0" lvl="5" marL="0" algn="r">
              <a:spcBef>
                <a:spcPts val="0"/>
              </a:spcBef>
              <a:buNone/>
              <a:defRPr>
                <a:latin typeface="Noto Sans"/>
                <a:ea typeface="Noto Sans"/>
                <a:cs typeface="Noto Sans"/>
                <a:sym typeface="Noto Sans"/>
              </a:defRPr>
            </a:lvl6pPr>
            <a:lvl7pPr indent="0" lvl="6" marL="0" algn="r">
              <a:spcBef>
                <a:spcPts val="0"/>
              </a:spcBef>
              <a:buNone/>
              <a:defRPr>
                <a:latin typeface="Noto Sans"/>
                <a:ea typeface="Noto Sans"/>
                <a:cs typeface="Noto Sans"/>
                <a:sym typeface="Noto Sans"/>
              </a:defRPr>
            </a:lvl7pPr>
            <a:lvl8pPr indent="0" lvl="7" marL="0" algn="r">
              <a:spcBef>
                <a:spcPts val="0"/>
              </a:spcBef>
              <a:buNone/>
              <a:defRPr>
                <a:latin typeface="Noto Sans"/>
                <a:ea typeface="Noto Sans"/>
                <a:cs typeface="Noto Sans"/>
                <a:sym typeface="Noto Sans"/>
              </a:defRPr>
            </a:lvl8pPr>
            <a:lvl9pPr indent="0" lvl="8" marL="0" algn="r">
              <a:spcBef>
                <a:spcPts val="0"/>
              </a:spcBef>
              <a:buNone/>
              <a:defRPr>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200" u="none" cap="none" strike="noStrike">
                <a:solidFill>
                  <a:srgbClr val="888888"/>
                </a:solidFill>
                <a:latin typeface="Noto Sans"/>
                <a:ea typeface="Noto Sans"/>
                <a:cs typeface="Noto Sans"/>
                <a:sym typeface="Noto Sans"/>
              </a:defRPr>
            </a:lvl1pPr>
            <a:lvl2pPr indent="0" lvl="1" marL="0" marR="0" rtl="0" algn="r">
              <a:spcBef>
                <a:spcPts val="0"/>
              </a:spcBef>
              <a:buNone/>
              <a:defRPr b="0" i="0" sz="1200" u="none" cap="none" strike="noStrike">
                <a:solidFill>
                  <a:srgbClr val="888888"/>
                </a:solidFill>
                <a:latin typeface="Noto Sans"/>
                <a:ea typeface="Noto Sans"/>
                <a:cs typeface="Noto Sans"/>
                <a:sym typeface="Noto Sans"/>
              </a:defRPr>
            </a:lvl2pPr>
            <a:lvl3pPr indent="0" lvl="2" marL="0" marR="0" rtl="0" algn="r">
              <a:spcBef>
                <a:spcPts val="0"/>
              </a:spcBef>
              <a:buNone/>
              <a:defRPr b="0" i="0" sz="1200" u="none" cap="none" strike="noStrike">
                <a:solidFill>
                  <a:srgbClr val="888888"/>
                </a:solidFill>
                <a:latin typeface="Noto Sans"/>
                <a:ea typeface="Noto Sans"/>
                <a:cs typeface="Noto Sans"/>
                <a:sym typeface="Noto Sans"/>
              </a:defRPr>
            </a:lvl3pPr>
            <a:lvl4pPr indent="0" lvl="3" marL="0" marR="0" rtl="0" algn="r">
              <a:spcBef>
                <a:spcPts val="0"/>
              </a:spcBef>
              <a:buNone/>
              <a:defRPr b="0" i="0" sz="1200" u="none" cap="none" strike="noStrike">
                <a:solidFill>
                  <a:srgbClr val="888888"/>
                </a:solidFill>
                <a:latin typeface="Noto Sans"/>
                <a:ea typeface="Noto Sans"/>
                <a:cs typeface="Noto Sans"/>
                <a:sym typeface="Noto Sans"/>
              </a:defRPr>
            </a:lvl4pPr>
            <a:lvl5pPr indent="0" lvl="4" marL="0" marR="0" rtl="0" algn="r">
              <a:spcBef>
                <a:spcPts val="0"/>
              </a:spcBef>
              <a:buNone/>
              <a:defRPr b="0" i="0" sz="1200" u="none" cap="none" strike="noStrike">
                <a:solidFill>
                  <a:srgbClr val="888888"/>
                </a:solidFill>
                <a:latin typeface="Noto Sans"/>
                <a:ea typeface="Noto Sans"/>
                <a:cs typeface="Noto Sans"/>
                <a:sym typeface="Noto Sans"/>
              </a:defRPr>
            </a:lvl5pPr>
            <a:lvl6pPr indent="0" lvl="5" marL="0" marR="0" rtl="0" algn="r">
              <a:spcBef>
                <a:spcPts val="0"/>
              </a:spcBef>
              <a:buNone/>
              <a:defRPr b="0" i="0" sz="1200" u="none" cap="none" strike="noStrike">
                <a:solidFill>
                  <a:srgbClr val="888888"/>
                </a:solidFill>
                <a:latin typeface="Noto Sans"/>
                <a:ea typeface="Noto Sans"/>
                <a:cs typeface="Noto Sans"/>
                <a:sym typeface="Noto Sans"/>
              </a:defRPr>
            </a:lvl6pPr>
            <a:lvl7pPr indent="0" lvl="6" marL="0" marR="0" rtl="0" algn="r">
              <a:spcBef>
                <a:spcPts val="0"/>
              </a:spcBef>
              <a:buNone/>
              <a:defRPr b="0" i="0" sz="1200" u="none" cap="none" strike="noStrike">
                <a:solidFill>
                  <a:srgbClr val="888888"/>
                </a:solidFill>
                <a:latin typeface="Noto Sans"/>
                <a:ea typeface="Noto Sans"/>
                <a:cs typeface="Noto Sans"/>
                <a:sym typeface="Noto Sans"/>
              </a:defRPr>
            </a:lvl7pPr>
            <a:lvl8pPr indent="0" lvl="7" marL="0" marR="0" rtl="0" algn="r">
              <a:spcBef>
                <a:spcPts val="0"/>
              </a:spcBef>
              <a:buNone/>
              <a:defRPr b="0" i="0" sz="1200" u="none" cap="none" strike="noStrike">
                <a:solidFill>
                  <a:srgbClr val="888888"/>
                </a:solidFill>
                <a:latin typeface="Noto Sans"/>
                <a:ea typeface="Noto Sans"/>
                <a:cs typeface="Noto Sans"/>
                <a:sym typeface="Noto Sans"/>
              </a:defRPr>
            </a:lvl8pPr>
            <a:lvl9pPr indent="0" lvl="8" marL="0" marR="0" rtl="0" algn="r">
              <a:spcBef>
                <a:spcPts val="0"/>
              </a:spcBef>
              <a:buNone/>
              <a:defRPr b="0" i="0" sz="1200" u="none" cap="none" strike="noStrike">
                <a:solidFill>
                  <a:srgbClr val="888888"/>
                </a:solidFill>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14:dur="1500">
    <p:random/>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4.jpg"/><Relationship Id="rId6"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4.jpg"/><Relationship Id="rId6"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7.jpg"/><Relationship Id="rId6" Type="http://schemas.openxmlformats.org/officeDocument/2006/relationships/image" Target="../media/image24.jpg"/><Relationship Id="rId7"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3.jpg"/><Relationship Id="rId6" Type="http://schemas.openxmlformats.org/officeDocument/2006/relationships/image" Target="../media/image6.png"/><Relationship Id="rId7"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descr="图片包含 背景图案&#10;&#10;描述已自动生成" id="89" name="Google Shape;89;p1"/>
          <p:cNvPicPr preferRelativeResize="0"/>
          <p:nvPr/>
        </p:nvPicPr>
        <p:blipFill rotWithShape="1">
          <a:blip r:embed="rId4">
            <a:alphaModFix amt="25000"/>
          </a:blip>
          <a:srcRect b="39836" l="10334" r="3956" t="13319"/>
          <a:stretch/>
        </p:blipFill>
        <p:spPr>
          <a:xfrm rot="-665492">
            <a:off x="-196268" y="-1474424"/>
            <a:ext cx="13066895" cy="8659996"/>
          </a:xfrm>
          <a:custGeom>
            <a:rect b="b" l="l" r="r" t="t"/>
            <a:pathLst>
              <a:path extrusionOk="0" h="8659996" w="13066895">
                <a:moveTo>
                  <a:pt x="1102630" y="0"/>
                </a:moveTo>
                <a:lnTo>
                  <a:pt x="13066896" y="2345463"/>
                </a:lnTo>
                <a:lnTo>
                  <a:pt x="11829001" y="8659996"/>
                </a:lnTo>
                <a:lnTo>
                  <a:pt x="9628775" y="8659996"/>
                </a:lnTo>
                <a:lnTo>
                  <a:pt x="0" y="6772380"/>
                </a:lnTo>
                <a:lnTo>
                  <a:pt x="0" y="5624542"/>
                </a:lnTo>
                <a:close/>
              </a:path>
            </a:pathLst>
          </a:custGeom>
          <a:noFill/>
          <a:ln>
            <a:noFill/>
          </a:ln>
        </p:spPr>
      </p:pic>
      <p:sp>
        <p:nvSpPr>
          <p:cNvPr id="90" name="Google Shape;90;p1"/>
          <p:cNvSpPr/>
          <p:nvPr/>
        </p:nvSpPr>
        <p:spPr>
          <a:xfrm>
            <a:off x="5054600" y="4582685"/>
            <a:ext cx="2082800" cy="408573"/>
          </a:xfrm>
          <a:prstGeom prst="roundRect">
            <a:avLst>
              <a:gd fmla="val 50000"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图片包含 背景图案&#10;&#10;描述已自动生成" id="91" name="Google Shape;91;p1"/>
          <p:cNvPicPr preferRelativeResize="0"/>
          <p:nvPr/>
        </p:nvPicPr>
        <p:blipFill rotWithShape="1">
          <a:blip r:embed="rId4">
            <a:alphaModFix/>
          </a:blip>
          <a:srcRect b="169" l="73551" r="0" t="85350"/>
          <a:stretch/>
        </p:blipFill>
        <p:spPr>
          <a:xfrm>
            <a:off x="66368" y="4144946"/>
            <a:ext cx="12192000" cy="2713054"/>
          </a:xfrm>
          <a:custGeom>
            <a:rect b="b" l="l" r="r" t="t"/>
            <a:pathLst>
              <a:path extrusionOk="0" h="2713054" w="12192000">
                <a:moveTo>
                  <a:pt x="0" y="0"/>
                </a:moveTo>
                <a:lnTo>
                  <a:pt x="12192000" y="0"/>
                </a:lnTo>
                <a:lnTo>
                  <a:pt x="12192000" y="2713054"/>
                </a:lnTo>
                <a:lnTo>
                  <a:pt x="0" y="2713054"/>
                </a:lnTo>
                <a:close/>
              </a:path>
            </a:pathLst>
          </a:custGeom>
          <a:noFill/>
          <a:ln>
            <a:noFill/>
          </a:ln>
        </p:spPr>
      </p:pic>
      <p:sp>
        <p:nvSpPr>
          <p:cNvPr id="92" name="Google Shape;92;p1"/>
          <p:cNvSpPr txBox="1"/>
          <p:nvPr/>
        </p:nvSpPr>
        <p:spPr>
          <a:xfrm>
            <a:off x="1510020" y="1957684"/>
            <a:ext cx="9171959" cy="1003489"/>
          </a:xfrm>
          <a:prstGeom prst="rect">
            <a:avLst/>
          </a:prstGeom>
          <a:noFill/>
          <a:ln>
            <a:noFill/>
          </a:ln>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b="1" lang="en-US" sz="5400">
                <a:solidFill>
                  <a:schemeClr val="lt1"/>
                </a:solidFill>
                <a:latin typeface="Times New Roman"/>
                <a:ea typeface="Times New Roman"/>
                <a:cs typeface="Times New Roman"/>
                <a:sym typeface="Times New Roman"/>
              </a:rPr>
              <a:t>Phần mềm nguồn mở</a:t>
            </a:r>
            <a:endParaRPr/>
          </a:p>
        </p:txBody>
      </p:sp>
      <p:pic>
        <p:nvPicPr>
          <p:cNvPr descr="图片包含 背景图案&#10;&#10;描述已自动生成" id="93" name="Google Shape;93;p1"/>
          <p:cNvPicPr preferRelativeResize="0"/>
          <p:nvPr/>
        </p:nvPicPr>
        <p:blipFill rotWithShape="1">
          <a:blip r:embed="rId4">
            <a:alphaModFix/>
          </a:blip>
          <a:srcRect b="0" l="0" r="46524" t="65555"/>
          <a:stretch/>
        </p:blipFill>
        <p:spPr>
          <a:xfrm>
            <a:off x="0" y="3124516"/>
            <a:ext cx="5037221" cy="3733484"/>
          </a:xfrm>
          <a:prstGeom prst="rect">
            <a:avLst/>
          </a:prstGeom>
          <a:noFill/>
          <a:ln>
            <a:noFill/>
          </a:ln>
        </p:spPr>
      </p:pic>
      <p:sp>
        <p:nvSpPr>
          <p:cNvPr id="94" name="Google Shape;94;p1"/>
          <p:cNvSpPr txBox="1"/>
          <p:nvPr/>
        </p:nvSpPr>
        <p:spPr>
          <a:xfrm>
            <a:off x="3598125" y="1543541"/>
            <a:ext cx="4809278" cy="37299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lang="en-US" sz="2200">
                <a:solidFill>
                  <a:schemeClr val="lt1"/>
                </a:solidFill>
                <a:latin typeface="Times New Roman"/>
                <a:ea typeface="Times New Roman"/>
                <a:cs typeface="Times New Roman"/>
                <a:sym typeface="Times New Roman"/>
              </a:rPr>
              <a:t>Phần thuyết trình</a:t>
            </a:r>
            <a:endParaRPr b="0" i="0" sz="2200" u="none" cap="none" strike="noStrike">
              <a:solidFill>
                <a:schemeClr val="lt1"/>
              </a:solidFill>
              <a:latin typeface="Times New Roman"/>
              <a:ea typeface="Times New Roman"/>
              <a:cs typeface="Times New Roman"/>
              <a:sym typeface="Times New Roman"/>
            </a:endParaRPr>
          </a:p>
        </p:txBody>
      </p:sp>
      <p:sp>
        <p:nvSpPr>
          <p:cNvPr id="95" name="Google Shape;95;p1"/>
          <p:cNvSpPr txBox="1"/>
          <p:nvPr/>
        </p:nvSpPr>
        <p:spPr>
          <a:xfrm>
            <a:off x="1985147" y="3016581"/>
            <a:ext cx="8221706" cy="2143034"/>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b="0" i="0" lang="en-US" sz="2400" u="none" cap="none" strike="noStrike">
                <a:solidFill>
                  <a:schemeClr val="lt1"/>
                </a:solidFill>
                <a:latin typeface="Arial"/>
                <a:ea typeface="Arial"/>
                <a:cs typeface="Arial"/>
                <a:sym typeface="Arial"/>
              </a:rPr>
              <a:t>Nguyễn Lê Minh Nhật: 2274802010606</a:t>
            </a:r>
            <a:endParaRPr/>
          </a:p>
          <a:p>
            <a:pPr indent="0" lvl="0" marL="0" marR="0" rtl="0" algn="ctr">
              <a:lnSpc>
                <a:spcPct val="120000"/>
              </a:lnSpc>
              <a:spcBef>
                <a:spcPts val="0"/>
              </a:spcBef>
              <a:spcAft>
                <a:spcPts val="0"/>
              </a:spcAft>
              <a:buNone/>
            </a:pPr>
            <a:r>
              <a:rPr b="0" i="0" lang="en-US" sz="2400" u="none" cap="none" strike="noStrike">
                <a:solidFill>
                  <a:schemeClr val="lt1"/>
                </a:solidFill>
                <a:latin typeface="Arial"/>
                <a:ea typeface="Arial"/>
                <a:cs typeface="Arial"/>
                <a:sym typeface="Arial"/>
              </a:rPr>
              <a:t>Phùng Hữu Hoàng: 2274802010284</a:t>
            </a:r>
            <a:endParaRPr/>
          </a:p>
          <a:p>
            <a:pPr indent="0" lvl="0" marL="0" marR="0" rtl="0" algn="ctr">
              <a:lnSpc>
                <a:spcPct val="120000"/>
              </a:lnSpc>
              <a:spcBef>
                <a:spcPts val="0"/>
              </a:spcBef>
              <a:spcAft>
                <a:spcPts val="0"/>
              </a:spcAft>
              <a:buNone/>
            </a:pPr>
            <a:r>
              <a:rPr b="0" i="0" lang="en-US" sz="2400" u="none" cap="none" strike="noStrike">
                <a:solidFill>
                  <a:schemeClr val="lt1"/>
                </a:solidFill>
                <a:latin typeface="Arial"/>
                <a:ea typeface="Arial"/>
                <a:cs typeface="Arial"/>
                <a:sym typeface="Arial"/>
              </a:rPr>
              <a:t>Nguyễn Thanh Tùng: 2274802010976</a:t>
            </a:r>
            <a:endParaRPr/>
          </a:p>
        </p:txBody>
      </p:sp>
      <p:pic>
        <p:nvPicPr>
          <p:cNvPr descr="图片包含 背景图案&#10;&#10;描述已自动生成" id="96" name="Google Shape;96;p1"/>
          <p:cNvPicPr preferRelativeResize="0"/>
          <p:nvPr/>
        </p:nvPicPr>
        <p:blipFill rotWithShape="1">
          <a:blip r:embed="rId4">
            <a:alphaModFix/>
          </a:blip>
          <a:srcRect b="39568" l="12447" r="25319" t="29193"/>
          <a:stretch/>
        </p:blipFill>
        <p:spPr>
          <a:xfrm>
            <a:off x="7218561" y="30642"/>
            <a:ext cx="4973439" cy="3337505"/>
          </a:xfrm>
          <a:custGeom>
            <a:rect b="b" l="l" r="r" t="t"/>
            <a:pathLst>
              <a:path extrusionOk="0" h="3337505" w="4973439">
                <a:moveTo>
                  <a:pt x="0" y="0"/>
                </a:moveTo>
                <a:lnTo>
                  <a:pt x="4973439" y="0"/>
                </a:lnTo>
                <a:lnTo>
                  <a:pt x="4973439" y="3337505"/>
                </a:lnTo>
                <a:lnTo>
                  <a:pt x="0" y="3337505"/>
                </a:lnTo>
                <a:close/>
              </a:path>
            </a:pathLst>
          </a:custGeom>
          <a:noFill/>
          <a:ln>
            <a:noFill/>
          </a:ln>
        </p:spPr>
      </p:pic>
      <p:pic>
        <p:nvPicPr>
          <p:cNvPr descr="图片包含 背景图案&#10;&#10;描述已自动生成" id="97" name="Google Shape;97;p1"/>
          <p:cNvPicPr preferRelativeResize="0"/>
          <p:nvPr/>
        </p:nvPicPr>
        <p:blipFill rotWithShape="1">
          <a:blip r:embed="rId4">
            <a:alphaModFix/>
          </a:blip>
          <a:srcRect b="39595" l="49048" r="9173" t="15674"/>
          <a:stretch/>
        </p:blipFill>
        <p:spPr>
          <a:xfrm>
            <a:off x="0" y="0"/>
            <a:ext cx="2143100" cy="3067668"/>
          </a:xfrm>
          <a:custGeom>
            <a:rect b="b" l="l" r="r" t="t"/>
            <a:pathLst>
              <a:path extrusionOk="0" h="3067668" w="2143100">
                <a:moveTo>
                  <a:pt x="0" y="0"/>
                </a:moveTo>
                <a:lnTo>
                  <a:pt x="2143100" y="0"/>
                </a:lnTo>
                <a:lnTo>
                  <a:pt x="2143100" y="3067668"/>
                </a:lnTo>
                <a:lnTo>
                  <a:pt x="0" y="3067668"/>
                </a:lnTo>
                <a:close/>
              </a:path>
            </a:pathLst>
          </a:custGeom>
          <a:noFill/>
          <a:ln>
            <a:noFill/>
          </a:ln>
        </p:spPr>
      </p:pic>
      <p:pic>
        <p:nvPicPr>
          <p:cNvPr id="98" name="Google Shape;98;p1"/>
          <p:cNvPicPr preferRelativeResize="0"/>
          <p:nvPr/>
        </p:nvPicPr>
        <p:blipFill rotWithShape="1">
          <a:blip r:embed="rId5">
            <a:alphaModFix/>
          </a:blip>
          <a:srcRect b="0" l="0" r="0" t="0"/>
          <a:stretch/>
        </p:blipFill>
        <p:spPr>
          <a:xfrm>
            <a:off x="-800100" y="-571500"/>
            <a:ext cx="406400" cy="406400"/>
          </a:xfrm>
          <a:prstGeom prst="rect">
            <a:avLst/>
          </a:prstGeom>
          <a:noFill/>
          <a:ln>
            <a:noFill/>
          </a:ln>
        </p:spPr>
      </p:pic>
      <p:pic>
        <p:nvPicPr>
          <p:cNvPr descr="图片包含 背景图案&#10;&#10;描述已自动生成" id="99" name="Google Shape;99;p1"/>
          <p:cNvPicPr preferRelativeResize="0"/>
          <p:nvPr/>
        </p:nvPicPr>
        <p:blipFill rotWithShape="1">
          <a:blip r:embed="rId4">
            <a:alphaModFix/>
          </a:blip>
          <a:srcRect b="39568" l="12447" r="25319" t="29193"/>
          <a:stretch/>
        </p:blipFill>
        <p:spPr>
          <a:xfrm>
            <a:off x="7218560" y="0"/>
            <a:ext cx="4973439" cy="3337505"/>
          </a:xfrm>
          <a:custGeom>
            <a:rect b="b" l="l" r="r" t="t"/>
            <a:pathLst>
              <a:path extrusionOk="0" h="3337505" w="4973439">
                <a:moveTo>
                  <a:pt x="0" y="0"/>
                </a:moveTo>
                <a:lnTo>
                  <a:pt x="4973439" y="0"/>
                </a:lnTo>
                <a:lnTo>
                  <a:pt x="4973439" y="3337505"/>
                </a:lnTo>
                <a:lnTo>
                  <a:pt x="0" y="3337505"/>
                </a:lnTo>
                <a:close/>
              </a:path>
            </a:pathLst>
          </a:cu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p:nvPr/>
        </p:nvSpPr>
        <p:spPr>
          <a:xfrm>
            <a:off x="4436223" y="1892300"/>
            <a:ext cx="3291980" cy="3291978"/>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pic>
        <p:nvPicPr>
          <p:cNvPr descr="图表&#10;&#10;描述已自动生成" id="217" name="Google Shape;217;p10"/>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218" name="Google Shape;218;p10"/>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Times New Roman"/>
              <a:ea typeface="Times New Roman"/>
              <a:cs typeface="Times New Roman"/>
              <a:sym typeface="Times New Roman"/>
            </a:endParaRPr>
          </a:p>
        </p:txBody>
      </p:sp>
      <p:pic>
        <p:nvPicPr>
          <p:cNvPr descr="毕业帽 纯色填充" id="219" name="Google Shape;219;p10"/>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220" name="Google Shape;220;p10"/>
          <p:cNvSpPr/>
          <p:nvPr/>
        </p:nvSpPr>
        <p:spPr>
          <a:xfrm>
            <a:off x="1221135" y="2107277"/>
            <a:ext cx="3685214" cy="481268"/>
          </a:xfrm>
          <a:custGeom>
            <a:rect b="b" l="l" r="r" t="t"/>
            <a:pathLst>
              <a:path extrusionOk="0" h="356" w="2726">
                <a:moveTo>
                  <a:pt x="0" y="0"/>
                </a:moveTo>
                <a:lnTo>
                  <a:pt x="2372" y="0"/>
                </a:lnTo>
                <a:lnTo>
                  <a:pt x="2726" y="356"/>
                </a:lnTo>
              </a:path>
            </a:pathLst>
          </a:custGeom>
          <a:noFill/>
          <a:ln cap="flat" cmpd="sng" w="9525">
            <a:solidFill>
              <a:srgbClr val="527CFF"/>
            </a:solidFill>
            <a:prstDash val="solid"/>
            <a:miter lim="800000"/>
            <a:headEnd len="med" w="med" type="oval"/>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413393"/>
              </a:solidFill>
              <a:latin typeface="Times New Roman"/>
              <a:ea typeface="Times New Roman"/>
              <a:cs typeface="Times New Roman"/>
              <a:sym typeface="Times New Roman"/>
            </a:endParaRPr>
          </a:p>
        </p:txBody>
      </p:sp>
      <p:sp>
        <p:nvSpPr>
          <p:cNvPr id="221" name="Google Shape;221;p10"/>
          <p:cNvSpPr/>
          <p:nvPr/>
        </p:nvSpPr>
        <p:spPr>
          <a:xfrm>
            <a:off x="1204912" y="4074256"/>
            <a:ext cx="3401320" cy="292005"/>
          </a:xfrm>
          <a:custGeom>
            <a:rect b="b" l="l" r="r" t="t"/>
            <a:pathLst>
              <a:path extrusionOk="0" h="216" w="2516">
                <a:moveTo>
                  <a:pt x="0" y="216"/>
                </a:moveTo>
                <a:lnTo>
                  <a:pt x="2301" y="216"/>
                </a:lnTo>
                <a:lnTo>
                  <a:pt x="2516" y="0"/>
                </a:lnTo>
              </a:path>
            </a:pathLst>
          </a:custGeom>
          <a:noFill/>
          <a:ln cap="flat" cmpd="sng" w="9525">
            <a:solidFill>
              <a:srgbClr val="527CFF"/>
            </a:solidFill>
            <a:prstDash val="solid"/>
            <a:miter lim="800000"/>
            <a:headEnd len="med" w="med" type="oval"/>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413393"/>
              </a:solidFill>
              <a:latin typeface="Times New Roman"/>
              <a:ea typeface="Times New Roman"/>
              <a:cs typeface="Times New Roman"/>
              <a:sym typeface="Times New Roman"/>
            </a:endParaRPr>
          </a:p>
        </p:txBody>
      </p:sp>
      <p:sp>
        <p:nvSpPr>
          <p:cNvPr id="222" name="Google Shape;222;p10"/>
          <p:cNvSpPr/>
          <p:nvPr/>
        </p:nvSpPr>
        <p:spPr>
          <a:xfrm>
            <a:off x="7285651" y="2107277"/>
            <a:ext cx="3685214" cy="481268"/>
          </a:xfrm>
          <a:custGeom>
            <a:rect b="b" l="l" r="r" t="t"/>
            <a:pathLst>
              <a:path extrusionOk="0" h="356" w="2726">
                <a:moveTo>
                  <a:pt x="2726" y="0"/>
                </a:moveTo>
                <a:lnTo>
                  <a:pt x="354" y="0"/>
                </a:lnTo>
                <a:lnTo>
                  <a:pt x="0" y="356"/>
                </a:lnTo>
              </a:path>
            </a:pathLst>
          </a:custGeom>
          <a:noFill/>
          <a:ln cap="flat" cmpd="sng" w="9525">
            <a:solidFill>
              <a:srgbClr val="527CFF"/>
            </a:solidFill>
            <a:prstDash val="solid"/>
            <a:miter lim="800000"/>
            <a:headEnd len="med" w="med" type="oval"/>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413393"/>
              </a:solidFill>
              <a:latin typeface="Times New Roman"/>
              <a:ea typeface="Times New Roman"/>
              <a:cs typeface="Times New Roman"/>
              <a:sym typeface="Times New Roman"/>
            </a:endParaRPr>
          </a:p>
        </p:txBody>
      </p:sp>
      <p:sp>
        <p:nvSpPr>
          <p:cNvPr id="223" name="Google Shape;223;p10"/>
          <p:cNvSpPr/>
          <p:nvPr/>
        </p:nvSpPr>
        <p:spPr>
          <a:xfrm>
            <a:off x="7585768" y="4074256"/>
            <a:ext cx="3401320" cy="292005"/>
          </a:xfrm>
          <a:custGeom>
            <a:rect b="b" l="l" r="r" t="t"/>
            <a:pathLst>
              <a:path extrusionOk="0" h="216" w="2516">
                <a:moveTo>
                  <a:pt x="2516" y="216"/>
                </a:moveTo>
                <a:lnTo>
                  <a:pt x="215" y="216"/>
                </a:lnTo>
                <a:lnTo>
                  <a:pt x="0" y="0"/>
                </a:lnTo>
              </a:path>
            </a:pathLst>
          </a:custGeom>
          <a:noFill/>
          <a:ln cap="flat" cmpd="sng" w="9525">
            <a:solidFill>
              <a:srgbClr val="527CFF"/>
            </a:solidFill>
            <a:prstDash val="solid"/>
            <a:miter lim="800000"/>
            <a:headEnd len="med" w="med" type="oval"/>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413393"/>
              </a:solidFill>
              <a:latin typeface="Times New Roman"/>
              <a:ea typeface="Times New Roman"/>
              <a:cs typeface="Times New Roman"/>
              <a:sym typeface="Times New Roman"/>
            </a:endParaRPr>
          </a:p>
        </p:txBody>
      </p:sp>
      <p:pic>
        <p:nvPicPr>
          <p:cNvPr id="224" name="Google Shape;224;p10"/>
          <p:cNvPicPr preferRelativeResize="0"/>
          <p:nvPr/>
        </p:nvPicPr>
        <p:blipFill rotWithShape="1">
          <a:blip r:embed="rId5">
            <a:alphaModFix/>
          </a:blip>
          <a:srcRect b="0" l="16667" r="16666" t="0"/>
          <a:stretch/>
        </p:blipFill>
        <p:spPr>
          <a:xfrm>
            <a:off x="4683213" y="2125502"/>
            <a:ext cx="2825574" cy="2825574"/>
          </a:xfrm>
          <a:custGeom>
            <a:rect b="b" l="l" r="r" t="t"/>
            <a:pathLst>
              <a:path extrusionOk="0" h="3110686" w="3110686">
                <a:moveTo>
                  <a:pt x="1555343" y="0"/>
                </a:moveTo>
                <a:cubicBezTo>
                  <a:pt x="2414335" y="0"/>
                  <a:pt x="3110686" y="696351"/>
                  <a:pt x="3110686" y="1555343"/>
                </a:cubicBezTo>
                <a:cubicBezTo>
                  <a:pt x="3110686" y="2414335"/>
                  <a:pt x="2414335" y="3110686"/>
                  <a:pt x="1555343" y="3110686"/>
                </a:cubicBezTo>
                <a:cubicBezTo>
                  <a:pt x="696351" y="3110686"/>
                  <a:pt x="0" y="2414335"/>
                  <a:pt x="0" y="1555343"/>
                </a:cubicBezTo>
                <a:cubicBezTo>
                  <a:pt x="0" y="696351"/>
                  <a:pt x="696351" y="0"/>
                  <a:pt x="1555343" y="0"/>
                </a:cubicBezTo>
                <a:close/>
              </a:path>
            </a:pathLst>
          </a:custGeom>
          <a:noFill/>
          <a:ln cap="flat" cmpd="sng" w="38100">
            <a:solidFill>
              <a:schemeClr val="lt1"/>
            </a:solidFill>
            <a:prstDash val="solid"/>
            <a:round/>
            <a:headEnd len="sm" w="sm" type="none"/>
            <a:tailEnd len="sm" w="sm" type="none"/>
          </a:ln>
        </p:spPr>
      </p:pic>
      <p:sp>
        <p:nvSpPr>
          <p:cNvPr id="225" name="Google Shape;225;p10"/>
          <p:cNvSpPr txBox="1"/>
          <p:nvPr/>
        </p:nvSpPr>
        <p:spPr>
          <a:xfrm>
            <a:off x="1171425" y="1616924"/>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Times New Roman"/>
                <a:ea typeface="Times New Roman"/>
                <a:cs typeface="Times New Roman"/>
                <a:sym typeface="Times New Roman"/>
              </a:rPr>
              <a:t>Giấy phép nguồn mở</a:t>
            </a:r>
            <a:endParaRPr b="1" sz="1700">
              <a:solidFill>
                <a:srgbClr val="2C408A"/>
              </a:solidFill>
              <a:latin typeface="Times New Roman"/>
              <a:ea typeface="Times New Roman"/>
              <a:cs typeface="Times New Roman"/>
              <a:sym typeface="Times New Roman"/>
            </a:endParaRPr>
          </a:p>
        </p:txBody>
      </p:sp>
      <p:sp>
        <p:nvSpPr>
          <p:cNvPr id="226" name="Google Shape;226;p10"/>
          <p:cNvSpPr txBox="1"/>
          <p:nvPr/>
        </p:nvSpPr>
        <p:spPr>
          <a:xfrm>
            <a:off x="1302439" y="2283952"/>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Phần mềm nguồn mở thường đi kèm với các loại giấy phép (như GPL, MIT, Apache) quy định các quyền và hạn chế của người dùng, bảo đảm mã nguồn luôn mở và có thể chia sẻ.</a:t>
            </a:r>
            <a:endParaRPr sz="1400">
              <a:solidFill>
                <a:srgbClr val="2C408A"/>
              </a:solidFill>
              <a:latin typeface="Times New Roman"/>
              <a:ea typeface="Times New Roman"/>
              <a:cs typeface="Times New Roman"/>
              <a:sym typeface="Times New Roman"/>
            </a:endParaRPr>
          </a:p>
        </p:txBody>
      </p:sp>
      <p:sp>
        <p:nvSpPr>
          <p:cNvPr id="227" name="Google Shape;227;p10"/>
          <p:cNvSpPr txBox="1"/>
          <p:nvPr/>
        </p:nvSpPr>
        <p:spPr>
          <a:xfrm>
            <a:off x="1208607" y="3829778"/>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Times New Roman"/>
                <a:ea typeface="Times New Roman"/>
                <a:cs typeface="Times New Roman"/>
                <a:sym typeface="Times New Roman"/>
              </a:rPr>
              <a:t>Tính minh bạch</a:t>
            </a:r>
            <a:endParaRPr b="1" sz="1700">
              <a:solidFill>
                <a:srgbClr val="2C408A"/>
              </a:solidFill>
              <a:latin typeface="Times New Roman"/>
              <a:ea typeface="Times New Roman"/>
              <a:cs typeface="Times New Roman"/>
              <a:sym typeface="Times New Roman"/>
            </a:endParaRPr>
          </a:p>
        </p:txBody>
      </p:sp>
      <p:sp>
        <p:nvSpPr>
          <p:cNvPr id="228" name="Google Shape;228;p10"/>
          <p:cNvSpPr txBox="1"/>
          <p:nvPr/>
        </p:nvSpPr>
        <p:spPr>
          <a:xfrm>
            <a:off x="1253185" y="4623179"/>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Người dùng có thể biết chính xác phần mềm hoạt động như thế nào, đảm bảo tính minh bạch trong việc sử dụng và bảo mật.</a:t>
            </a:r>
            <a:endParaRPr sz="1400">
              <a:solidFill>
                <a:srgbClr val="2C408A"/>
              </a:solidFill>
              <a:latin typeface="Times New Roman"/>
              <a:ea typeface="Times New Roman"/>
              <a:cs typeface="Times New Roman"/>
              <a:sym typeface="Times New Roman"/>
            </a:endParaRPr>
          </a:p>
        </p:txBody>
      </p:sp>
      <p:sp>
        <p:nvSpPr>
          <p:cNvPr id="229" name="Google Shape;229;p10"/>
          <p:cNvSpPr txBox="1"/>
          <p:nvPr/>
        </p:nvSpPr>
        <p:spPr>
          <a:xfrm>
            <a:off x="7886940" y="1616924"/>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Times New Roman"/>
                <a:ea typeface="Times New Roman"/>
                <a:cs typeface="Times New Roman"/>
                <a:sym typeface="Times New Roman"/>
              </a:rPr>
              <a:t>Bảo mật cao</a:t>
            </a:r>
            <a:endParaRPr b="1" sz="1700">
              <a:solidFill>
                <a:srgbClr val="2C408A"/>
              </a:solidFill>
              <a:latin typeface="Times New Roman"/>
              <a:ea typeface="Times New Roman"/>
              <a:cs typeface="Times New Roman"/>
              <a:sym typeface="Times New Roman"/>
            </a:endParaRPr>
          </a:p>
        </p:txBody>
      </p:sp>
      <p:sp>
        <p:nvSpPr>
          <p:cNvPr id="230" name="Google Shape;230;p10"/>
          <p:cNvSpPr txBox="1"/>
          <p:nvPr/>
        </p:nvSpPr>
        <p:spPr>
          <a:xfrm>
            <a:off x="7837081" y="2373725"/>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Với mã nguồn công khai, cộng đồng có thể cùng kiểm tra và phát hiện lỗi bảo mật nhanh chóng hơn, từ đó cải thiện tính bảo mật cho phần mềm</a:t>
            </a:r>
            <a:endParaRPr sz="1400">
              <a:solidFill>
                <a:srgbClr val="2C408A"/>
              </a:solidFill>
              <a:latin typeface="Times New Roman"/>
              <a:ea typeface="Times New Roman"/>
              <a:cs typeface="Times New Roman"/>
              <a:sym typeface="Times New Roman"/>
            </a:endParaRPr>
          </a:p>
        </p:txBody>
      </p:sp>
      <p:sp>
        <p:nvSpPr>
          <p:cNvPr id="231" name="Google Shape;231;p10"/>
          <p:cNvSpPr txBox="1"/>
          <p:nvPr/>
        </p:nvSpPr>
        <p:spPr>
          <a:xfrm>
            <a:off x="7914668" y="3908422"/>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Times New Roman"/>
                <a:ea typeface="Times New Roman"/>
                <a:cs typeface="Times New Roman"/>
                <a:sym typeface="Times New Roman"/>
              </a:rPr>
              <a:t>Khả năng tùy chỉnh cao</a:t>
            </a:r>
            <a:endParaRPr b="1" sz="1700">
              <a:solidFill>
                <a:srgbClr val="2C408A"/>
              </a:solidFill>
              <a:latin typeface="Times New Roman"/>
              <a:ea typeface="Times New Roman"/>
              <a:cs typeface="Times New Roman"/>
              <a:sym typeface="Times New Roman"/>
            </a:endParaRPr>
          </a:p>
        </p:txBody>
      </p:sp>
      <p:sp>
        <p:nvSpPr>
          <p:cNvPr id="232" name="Google Shape;232;p10"/>
          <p:cNvSpPr txBox="1"/>
          <p:nvPr/>
        </p:nvSpPr>
        <p:spPr>
          <a:xfrm>
            <a:off x="7864808" y="4665223"/>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Do mã nguồn có thể chỉnh sửa, phần mềm nguồn mở thường dễ dàng tùy chỉnh để phù hợp với nhu cầu cụ thể của từng người hoặc tổ chức</a:t>
            </a:r>
            <a:r>
              <a:rPr lang="en-US" sz="1400">
                <a:solidFill>
                  <a:schemeClr val="dk1"/>
                </a:solidFill>
                <a:latin typeface="Times New Roman"/>
                <a:ea typeface="Times New Roman"/>
                <a:cs typeface="Times New Roman"/>
                <a:sym typeface="Times New Roman"/>
              </a:rPr>
              <a:t>.</a:t>
            </a:r>
            <a:endParaRPr sz="1400">
              <a:solidFill>
                <a:srgbClr val="413393"/>
              </a:solidFill>
              <a:latin typeface="Times New Roman"/>
              <a:ea typeface="Times New Roman"/>
              <a:cs typeface="Times New Roman"/>
              <a:sym typeface="Times New Roman"/>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300"/>
                                        <p:tgtEl>
                                          <p:spTgt spid="225"/>
                                        </p:tgtEl>
                                      </p:cBhvr>
                                    </p:animEffect>
                                  </p:childTnLst>
                                </p:cTn>
                              </p:par>
                              <p:par>
                                <p:cTn fill="hold" nodeType="withEffect" presetClass="entr" presetID="2" presetSubtype="4">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500"/>
                                        <p:tgtEl>
                                          <p:spTgt spid="22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300"/>
                                        <p:tgtEl>
                                          <p:spTgt spid="227"/>
                                        </p:tgtEl>
                                      </p:cBhvr>
                                    </p:animEffect>
                                  </p:childTnLst>
                                </p:cTn>
                              </p:par>
                              <p:par>
                                <p:cTn fill="hold" nodeType="with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500"/>
                                        <p:tgtEl>
                                          <p:spTgt spid="228"/>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300"/>
                                        <p:tgtEl>
                                          <p:spTgt spid="229"/>
                                        </p:tgtEl>
                                      </p:cBhvr>
                                    </p:animEffect>
                                  </p:childTnLst>
                                </p:cTn>
                              </p:par>
                              <p:par>
                                <p:cTn fill="hold" nodeType="with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300"/>
                                        <p:tgtEl>
                                          <p:spTgt spid="231"/>
                                        </p:tgtEl>
                                      </p:cBhvr>
                                    </p:animEffect>
                                  </p:childTnLst>
                                </p:cTn>
                              </p:par>
                              <p:par>
                                <p:cTn fill="hold" nodeType="with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descr="图片包含 背景图案&#10;&#10;描述已自动生成" id="237" name="Google Shape;237;p11"/>
          <p:cNvPicPr preferRelativeResize="0"/>
          <p:nvPr/>
        </p:nvPicPr>
        <p:blipFill rotWithShape="1">
          <a:blip r:embed="rId4">
            <a:alphaModFix/>
          </a:blip>
          <a:srcRect b="0" l="0" r="46524" t="65555"/>
          <a:stretch/>
        </p:blipFill>
        <p:spPr>
          <a:xfrm>
            <a:off x="1" y="4241192"/>
            <a:ext cx="3530600" cy="2616808"/>
          </a:xfrm>
          <a:prstGeom prst="rect">
            <a:avLst/>
          </a:prstGeom>
          <a:noFill/>
          <a:ln>
            <a:noFill/>
          </a:ln>
        </p:spPr>
      </p:pic>
      <p:pic>
        <p:nvPicPr>
          <p:cNvPr descr="图片包含 背景图案&#10;&#10;描述已自动生成" id="238" name="Google Shape;238;p11"/>
          <p:cNvPicPr preferRelativeResize="0"/>
          <p:nvPr/>
        </p:nvPicPr>
        <p:blipFill rotWithShape="1">
          <a:blip r:embed="rId4">
            <a:alphaModFix/>
          </a:blip>
          <a:srcRect b="0" l="0" r="46524" t="65555"/>
          <a:stretch/>
        </p:blipFill>
        <p:spPr>
          <a:xfrm rot="10800000">
            <a:off x="8661400" y="0"/>
            <a:ext cx="3530600" cy="2616808"/>
          </a:xfrm>
          <a:prstGeom prst="rect">
            <a:avLst/>
          </a:prstGeom>
          <a:noFill/>
          <a:ln>
            <a:noFill/>
          </a:ln>
        </p:spPr>
      </p:pic>
      <p:sp>
        <p:nvSpPr>
          <p:cNvPr id="239" name="Google Shape;239;p11"/>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11"/>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11"/>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1"/>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fontScale="62500" lnSpcReduction="20000"/>
          </a:bodyPr>
          <a:lstStyle/>
          <a:p>
            <a:pPr indent="0" lvl="0" marL="0" marR="0" rtl="0" algn="ctr">
              <a:lnSpc>
                <a:spcPct val="114000"/>
              </a:lnSpc>
              <a:spcBef>
                <a:spcPts val="0"/>
              </a:spcBef>
              <a:spcAft>
                <a:spcPts val="0"/>
              </a:spcAft>
              <a:buNone/>
            </a:pPr>
            <a:r>
              <a:rPr lang="en-US" sz="3600">
                <a:solidFill>
                  <a:schemeClr val="lt1"/>
                </a:solidFill>
                <a:latin typeface="Arial"/>
                <a:ea typeface="Arial"/>
                <a:cs typeface="Arial"/>
                <a:sym typeface="Arial"/>
              </a:rPr>
              <a:t>Lợi Ích của Phần Mềm Nguồn Mở</a:t>
            </a:r>
            <a:endParaRPr sz="3600">
              <a:solidFill>
                <a:schemeClr val="lt1"/>
              </a:solidFill>
              <a:latin typeface="Noto Sans"/>
              <a:ea typeface="Noto Sans"/>
              <a:cs typeface="Noto Sans"/>
              <a:sym typeface="Noto Sans"/>
            </a:endParaRPr>
          </a:p>
        </p:txBody>
      </p:sp>
      <p:sp>
        <p:nvSpPr>
          <p:cNvPr id="243" name="Google Shape;243;p11"/>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03</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图表&#10;&#10;描述已自动生成" id="248" name="Google Shape;248;p12"/>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249" name="Google Shape;249;p12"/>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Arial"/>
              <a:ea typeface="Arial"/>
              <a:cs typeface="Arial"/>
              <a:sym typeface="Arial"/>
            </a:endParaRPr>
          </a:p>
        </p:txBody>
      </p:sp>
      <p:pic>
        <p:nvPicPr>
          <p:cNvPr descr="毕业帽 纯色填充" id="250" name="Google Shape;250;p12"/>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251" name="Google Shape;251;p12"/>
          <p:cNvSpPr/>
          <p:nvPr/>
        </p:nvSpPr>
        <p:spPr>
          <a:xfrm>
            <a:off x="3669444" y="2874819"/>
            <a:ext cx="186472" cy="296284"/>
          </a:xfrm>
          <a:custGeom>
            <a:rect b="b" l="l" r="r" t="t"/>
            <a:pathLst>
              <a:path extrusionOk="0" h="81" w="5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52" name="Google Shape;252;p12"/>
          <p:cNvSpPr/>
          <p:nvPr/>
        </p:nvSpPr>
        <p:spPr>
          <a:xfrm>
            <a:off x="3462943" y="2874819"/>
            <a:ext cx="185091" cy="296284"/>
          </a:xfrm>
          <a:custGeom>
            <a:rect b="b" l="l" r="r" t="t"/>
            <a:pathLst>
              <a:path extrusionOk="0" h="81" w="5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cxnSp>
        <p:nvCxnSpPr>
          <p:cNvPr id="253" name="Google Shape;253;p12"/>
          <p:cNvCxnSpPr/>
          <p:nvPr/>
        </p:nvCxnSpPr>
        <p:spPr>
          <a:xfrm>
            <a:off x="3400786" y="3025378"/>
            <a:ext cx="0" cy="0"/>
          </a:xfrm>
          <a:prstGeom prst="straightConnector1">
            <a:avLst/>
          </a:prstGeom>
          <a:solidFill>
            <a:srgbClr val="65AA81"/>
          </a:solidFill>
          <a:ln>
            <a:noFill/>
          </a:ln>
        </p:spPr>
      </p:cxnSp>
      <p:cxnSp>
        <p:nvCxnSpPr>
          <p:cNvPr id="254" name="Google Shape;254;p12"/>
          <p:cNvCxnSpPr/>
          <p:nvPr/>
        </p:nvCxnSpPr>
        <p:spPr>
          <a:xfrm>
            <a:off x="3547201" y="3171793"/>
            <a:ext cx="0" cy="0"/>
          </a:xfrm>
          <a:prstGeom prst="straightConnector1">
            <a:avLst/>
          </a:prstGeom>
          <a:solidFill>
            <a:srgbClr val="65AA81"/>
          </a:solidFill>
          <a:ln>
            <a:noFill/>
          </a:ln>
        </p:spPr>
      </p:cxnSp>
      <p:sp>
        <p:nvSpPr>
          <p:cNvPr id="255" name="Google Shape;255;p12"/>
          <p:cNvSpPr/>
          <p:nvPr/>
        </p:nvSpPr>
        <p:spPr>
          <a:xfrm>
            <a:off x="6136402" y="2874819"/>
            <a:ext cx="186472" cy="296284"/>
          </a:xfrm>
          <a:custGeom>
            <a:rect b="b" l="l" r="r" t="t"/>
            <a:pathLst>
              <a:path extrusionOk="0" h="81" w="51">
                <a:moveTo>
                  <a:pt x="8" y="81"/>
                </a:moveTo>
                <a:cubicBezTo>
                  <a:pt x="7"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56" name="Google Shape;256;p12"/>
          <p:cNvSpPr/>
          <p:nvPr/>
        </p:nvSpPr>
        <p:spPr>
          <a:xfrm>
            <a:off x="5927829" y="2874819"/>
            <a:ext cx="186472" cy="296284"/>
          </a:xfrm>
          <a:custGeom>
            <a:rect b="b" l="l" r="r" t="t"/>
            <a:pathLst>
              <a:path extrusionOk="0" h="81" w="51">
                <a:moveTo>
                  <a:pt x="8" y="81"/>
                </a:moveTo>
                <a:cubicBezTo>
                  <a:pt x="6"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cxnSp>
        <p:nvCxnSpPr>
          <p:cNvPr id="257" name="Google Shape;257;p12"/>
          <p:cNvCxnSpPr/>
          <p:nvPr/>
        </p:nvCxnSpPr>
        <p:spPr>
          <a:xfrm>
            <a:off x="5869125" y="3025378"/>
            <a:ext cx="0" cy="0"/>
          </a:xfrm>
          <a:prstGeom prst="straightConnector1">
            <a:avLst/>
          </a:prstGeom>
          <a:solidFill>
            <a:srgbClr val="65AA81"/>
          </a:solidFill>
          <a:ln>
            <a:noFill/>
          </a:ln>
        </p:spPr>
      </p:cxnSp>
      <p:cxnSp>
        <p:nvCxnSpPr>
          <p:cNvPr id="258" name="Google Shape;258;p12"/>
          <p:cNvCxnSpPr/>
          <p:nvPr/>
        </p:nvCxnSpPr>
        <p:spPr>
          <a:xfrm>
            <a:off x="6015540" y="3171793"/>
            <a:ext cx="0" cy="0"/>
          </a:xfrm>
          <a:prstGeom prst="straightConnector1">
            <a:avLst/>
          </a:prstGeom>
          <a:solidFill>
            <a:srgbClr val="65AA81"/>
          </a:solidFill>
          <a:ln>
            <a:noFill/>
          </a:ln>
        </p:spPr>
      </p:cxnSp>
      <p:sp>
        <p:nvSpPr>
          <p:cNvPr id="259" name="Google Shape;259;p12"/>
          <p:cNvSpPr/>
          <p:nvPr/>
        </p:nvSpPr>
        <p:spPr>
          <a:xfrm>
            <a:off x="8606813" y="2874819"/>
            <a:ext cx="185091" cy="296284"/>
          </a:xfrm>
          <a:custGeom>
            <a:rect b="b" l="l" r="r" t="t"/>
            <a:pathLst>
              <a:path extrusionOk="0" h="81" w="5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60" name="Google Shape;260;p12"/>
          <p:cNvSpPr/>
          <p:nvPr/>
        </p:nvSpPr>
        <p:spPr>
          <a:xfrm>
            <a:off x="8398240" y="2874819"/>
            <a:ext cx="186472" cy="296284"/>
          </a:xfrm>
          <a:custGeom>
            <a:rect b="b" l="l" r="r" t="t"/>
            <a:pathLst>
              <a:path extrusionOk="0" h="81" w="5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cxnSp>
        <p:nvCxnSpPr>
          <p:cNvPr id="261" name="Google Shape;261;p12"/>
          <p:cNvCxnSpPr/>
          <p:nvPr/>
        </p:nvCxnSpPr>
        <p:spPr>
          <a:xfrm>
            <a:off x="8336083" y="3025378"/>
            <a:ext cx="0" cy="0"/>
          </a:xfrm>
          <a:prstGeom prst="straightConnector1">
            <a:avLst/>
          </a:prstGeom>
          <a:solidFill>
            <a:srgbClr val="65AA81"/>
          </a:solidFill>
          <a:ln>
            <a:noFill/>
          </a:ln>
        </p:spPr>
      </p:cxnSp>
      <p:cxnSp>
        <p:nvCxnSpPr>
          <p:cNvPr id="262" name="Google Shape;262;p12"/>
          <p:cNvCxnSpPr/>
          <p:nvPr/>
        </p:nvCxnSpPr>
        <p:spPr>
          <a:xfrm>
            <a:off x="8482498" y="3171793"/>
            <a:ext cx="0" cy="0"/>
          </a:xfrm>
          <a:prstGeom prst="straightConnector1">
            <a:avLst/>
          </a:prstGeom>
          <a:solidFill>
            <a:srgbClr val="65AA81"/>
          </a:solidFill>
          <a:ln>
            <a:noFill/>
          </a:ln>
        </p:spPr>
      </p:cxnSp>
      <p:sp>
        <p:nvSpPr>
          <p:cNvPr id="263" name="Google Shape;263;p12"/>
          <p:cNvSpPr/>
          <p:nvPr/>
        </p:nvSpPr>
        <p:spPr>
          <a:xfrm>
            <a:off x="1793672" y="1791899"/>
            <a:ext cx="1200328" cy="1354340"/>
          </a:xfrm>
          <a:custGeom>
            <a:rect b="b" l="l" r="r" t="t"/>
            <a:pathLst>
              <a:path extrusionOk="0" h="370" w="328">
                <a:moveTo>
                  <a:pt x="328" y="257"/>
                </a:moveTo>
                <a:cubicBezTo>
                  <a:pt x="328" y="270"/>
                  <a:pt x="320" y="285"/>
                  <a:pt x="309" y="291"/>
                </a:cubicBezTo>
                <a:cubicBezTo>
                  <a:pt x="184" y="364"/>
                  <a:pt x="184" y="364"/>
                  <a:pt x="184" y="364"/>
                </a:cubicBezTo>
                <a:cubicBezTo>
                  <a:pt x="173" y="370"/>
                  <a:pt x="155" y="370"/>
                  <a:pt x="144" y="364"/>
                </a:cubicBezTo>
                <a:cubicBezTo>
                  <a:pt x="19" y="291"/>
                  <a:pt x="19" y="291"/>
                  <a:pt x="19" y="291"/>
                </a:cubicBezTo>
                <a:cubicBezTo>
                  <a:pt x="8" y="285"/>
                  <a:pt x="0" y="270"/>
                  <a:pt x="0" y="257"/>
                </a:cubicBezTo>
                <a:cubicBezTo>
                  <a:pt x="0" y="113"/>
                  <a:pt x="0" y="113"/>
                  <a:pt x="0" y="113"/>
                </a:cubicBezTo>
                <a:cubicBezTo>
                  <a:pt x="0" y="100"/>
                  <a:pt x="8" y="85"/>
                  <a:pt x="19" y="79"/>
                </a:cubicBezTo>
                <a:cubicBezTo>
                  <a:pt x="144" y="7"/>
                  <a:pt x="144" y="7"/>
                  <a:pt x="144" y="7"/>
                </a:cubicBezTo>
                <a:cubicBezTo>
                  <a:pt x="155" y="0"/>
                  <a:pt x="173" y="0"/>
                  <a:pt x="184" y="7"/>
                </a:cubicBezTo>
                <a:cubicBezTo>
                  <a:pt x="309" y="79"/>
                  <a:pt x="309" y="79"/>
                  <a:pt x="309" y="79"/>
                </a:cubicBezTo>
                <a:cubicBezTo>
                  <a:pt x="320" y="85"/>
                  <a:pt x="328" y="100"/>
                  <a:pt x="328" y="113"/>
                </a:cubicBezTo>
                <a:lnTo>
                  <a:pt x="328" y="257"/>
                </a:ln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12"/>
          <p:cNvSpPr/>
          <p:nvPr/>
        </p:nvSpPr>
        <p:spPr>
          <a:xfrm>
            <a:off x="1551949" y="1550176"/>
            <a:ext cx="1683775" cy="2935210"/>
          </a:xfrm>
          <a:custGeom>
            <a:rect b="b" l="l" r="r" t="t"/>
            <a:pathLst>
              <a:path extrusionOk="0" h="802" w="460">
                <a:moveTo>
                  <a:pt x="230" y="802"/>
                </a:moveTo>
                <a:cubicBezTo>
                  <a:pt x="214" y="802"/>
                  <a:pt x="199" y="798"/>
                  <a:pt x="188" y="792"/>
                </a:cubicBezTo>
                <a:cubicBezTo>
                  <a:pt x="42" y="708"/>
                  <a:pt x="42" y="708"/>
                  <a:pt x="42" y="708"/>
                </a:cubicBezTo>
                <a:cubicBezTo>
                  <a:pt x="19" y="694"/>
                  <a:pt x="0" y="661"/>
                  <a:pt x="0" y="634"/>
                </a:cubicBezTo>
                <a:cubicBezTo>
                  <a:pt x="0" y="167"/>
                  <a:pt x="0" y="167"/>
                  <a:pt x="0" y="167"/>
                </a:cubicBezTo>
                <a:cubicBezTo>
                  <a:pt x="0" y="140"/>
                  <a:pt x="19" y="107"/>
                  <a:pt x="42" y="94"/>
                </a:cubicBezTo>
                <a:cubicBezTo>
                  <a:pt x="188" y="10"/>
                  <a:pt x="188" y="10"/>
                  <a:pt x="188" y="10"/>
                </a:cubicBezTo>
                <a:cubicBezTo>
                  <a:pt x="199" y="4"/>
                  <a:pt x="214" y="0"/>
                  <a:pt x="230" y="0"/>
                </a:cubicBezTo>
                <a:cubicBezTo>
                  <a:pt x="246" y="0"/>
                  <a:pt x="261" y="4"/>
                  <a:pt x="272" y="10"/>
                </a:cubicBezTo>
                <a:cubicBezTo>
                  <a:pt x="418" y="94"/>
                  <a:pt x="418" y="94"/>
                  <a:pt x="418" y="94"/>
                </a:cubicBezTo>
                <a:cubicBezTo>
                  <a:pt x="441" y="107"/>
                  <a:pt x="460" y="140"/>
                  <a:pt x="460" y="167"/>
                </a:cubicBezTo>
                <a:cubicBezTo>
                  <a:pt x="460" y="634"/>
                  <a:pt x="460" y="634"/>
                  <a:pt x="460" y="634"/>
                </a:cubicBezTo>
                <a:cubicBezTo>
                  <a:pt x="460" y="661"/>
                  <a:pt x="441" y="694"/>
                  <a:pt x="418" y="708"/>
                </a:cubicBezTo>
                <a:cubicBezTo>
                  <a:pt x="272" y="792"/>
                  <a:pt x="272" y="792"/>
                  <a:pt x="272" y="792"/>
                </a:cubicBezTo>
                <a:cubicBezTo>
                  <a:pt x="261" y="798"/>
                  <a:pt x="246" y="802"/>
                  <a:pt x="230" y="802"/>
                </a:cubicBezTo>
                <a:close/>
                <a:moveTo>
                  <a:pt x="230" y="12"/>
                </a:moveTo>
                <a:cubicBezTo>
                  <a:pt x="216" y="12"/>
                  <a:pt x="203" y="15"/>
                  <a:pt x="194" y="20"/>
                </a:cubicBezTo>
                <a:cubicBezTo>
                  <a:pt x="48" y="104"/>
                  <a:pt x="48" y="104"/>
                  <a:pt x="48" y="104"/>
                </a:cubicBezTo>
                <a:cubicBezTo>
                  <a:pt x="29" y="116"/>
                  <a:pt x="12" y="145"/>
                  <a:pt x="12" y="167"/>
                </a:cubicBezTo>
                <a:cubicBezTo>
                  <a:pt x="12" y="634"/>
                  <a:pt x="12" y="634"/>
                  <a:pt x="12" y="634"/>
                </a:cubicBezTo>
                <a:cubicBezTo>
                  <a:pt x="12" y="657"/>
                  <a:pt x="29" y="686"/>
                  <a:pt x="48" y="697"/>
                </a:cubicBezTo>
                <a:cubicBezTo>
                  <a:pt x="194" y="781"/>
                  <a:pt x="194" y="781"/>
                  <a:pt x="194" y="781"/>
                </a:cubicBezTo>
                <a:cubicBezTo>
                  <a:pt x="203" y="787"/>
                  <a:pt x="216" y="790"/>
                  <a:pt x="230" y="790"/>
                </a:cubicBezTo>
                <a:cubicBezTo>
                  <a:pt x="244" y="790"/>
                  <a:pt x="257" y="787"/>
                  <a:pt x="266" y="781"/>
                </a:cubicBezTo>
                <a:cubicBezTo>
                  <a:pt x="412" y="697"/>
                  <a:pt x="412" y="697"/>
                  <a:pt x="412" y="697"/>
                </a:cubicBezTo>
                <a:cubicBezTo>
                  <a:pt x="431" y="686"/>
                  <a:pt x="448" y="657"/>
                  <a:pt x="448" y="634"/>
                </a:cubicBezTo>
                <a:cubicBezTo>
                  <a:pt x="448" y="167"/>
                  <a:pt x="448" y="167"/>
                  <a:pt x="448" y="167"/>
                </a:cubicBezTo>
                <a:cubicBezTo>
                  <a:pt x="448" y="145"/>
                  <a:pt x="431" y="116"/>
                  <a:pt x="412" y="104"/>
                </a:cubicBezTo>
                <a:cubicBezTo>
                  <a:pt x="266" y="20"/>
                  <a:pt x="266" y="20"/>
                  <a:pt x="266" y="20"/>
                </a:cubicBezTo>
                <a:cubicBezTo>
                  <a:pt x="257" y="15"/>
                  <a:pt x="244" y="12"/>
                  <a:pt x="230" y="12"/>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12"/>
          <p:cNvSpPr txBox="1"/>
          <p:nvPr/>
        </p:nvSpPr>
        <p:spPr>
          <a:xfrm>
            <a:off x="1719775" y="2221732"/>
            <a:ext cx="1350196" cy="615553"/>
          </a:xfrm>
          <a:prstGeom prst="rect">
            <a:avLst/>
          </a:prstGeom>
          <a:noFill/>
          <a:ln>
            <a:noFill/>
          </a:ln>
        </p:spPr>
        <p:txBody>
          <a:bodyPr anchorCtr="0" anchor="t" bIns="0" lIns="0" spcFirstLastPara="1" rIns="0" wrap="square" tIns="0">
            <a:normAutofit/>
          </a:bodyPr>
          <a:lstStyle/>
          <a:p>
            <a:pPr indent="0" lvl="0" marL="0" marR="0" rtl="0" algn="ctr">
              <a:spcBef>
                <a:spcPts val="0"/>
              </a:spcBef>
              <a:spcAft>
                <a:spcPts val="0"/>
              </a:spcAft>
              <a:buNone/>
            </a:pPr>
            <a:r>
              <a:rPr b="1" lang="en-US" sz="4000">
                <a:solidFill>
                  <a:schemeClr val="lt1"/>
                </a:solidFill>
                <a:latin typeface="Arial"/>
                <a:ea typeface="Arial"/>
                <a:cs typeface="Arial"/>
                <a:sym typeface="Arial"/>
              </a:rPr>
              <a:t>1</a:t>
            </a:r>
            <a:endParaRPr/>
          </a:p>
        </p:txBody>
      </p:sp>
      <p:sp>
        <p:nvSpPr>
          <p:cNvPr id="266" name="Google Shape;266;p12"/>
          <p:cNvSpPr/>
          <p:nvPr/>
        </p:nvSpPr>
        <p:spPr>
          <a:xfrm>
            <a:off x="4258558" y="1791899"/>
            <a:ext cx="1203781" cy="1354340"/>
          </a:xfrm>
          <a:custGeom>
            <a:rect b="b" l="l" r="r" t="t"/>
            <a:pathLst>
              <a:path extrusionOk="0" h="370" w="329">
                <a:moveTo>
                  <a:pt x="329" y="257"/>
                </a:moveTo>
                <a:cubicBezTo>
                  <a:pt x="329" y="270"/>
                  <a:pt x="320" y="285"/>
                  <a:pt x="309" y="291"/>
                </a:cubicBezTo>
                <a:cubicBezTo>
                  <a:pt x="184" y="364"/>
                  <a:pt x="184" y="364"/>
                  <a:pt x="184" y="364"/>
                </a:cubicBezTo>
                <a:cubicBezTo>
                  <a:pt x="174" y="370"/>
                  <a:pt x="156" y="370"/>
                  <a:pt x="145" y="364"/>
                </a:cubicBezTo>
                <a:cubicBezTo>
                  <a:pt x="20" y="291"/>
                  <a:pt x="20" y="291"/>
                  <a:pt x="20" y="291"/>
                </a:cubicBezTo>
                <a:cubicBezTo>
                  <a:pt x="9" y="285"/>
                  <a:pt x="0" y="270"/>
                  <a:pt x="0" y="257"/>
                </a:cubicBezTo>
                <a:cubicBezTo>
                  <a:pt x="0" y="113"/>
                  <a:pt x="0" y="113"/>
                  <a:pt x="0" y="113"/>
                </a:cubicBezTo>
                <a:cubicBezTo>
                  <a:pt x="0" y="100"/>
                  <a:pt x="9" y="85"/>
                  <a:pt x="20" y="79"/>
                </a:cubicBezTo>
                <a:cubicBezTo>
                  <a:pt x="145" y="7"/>
                  <a:pt x="145" y="7"/>
                  <a:pt x="145" y="7"/>
                </a:cubicBezTo>
                <a:cubicBezTo>
                  <a:pt x="156" y="0"/>
                  <a:pt x="174" y="0"/>
                  <a:pt x="184" y="7"/>
                </a:cubicBezTo>
                <a:cubicBezTo>
                  <a:pt x="309" y="79"/>
                  <a:pt x="309" y="79"/>
                  <a:pt x="309" y="79"/>
                </a:cubicBezTo>
                <a:cubicBezTo>
                  <a:pt x="320" y="85"/>
                  <a:pt x="329" y="100"/>
                  <a:pt x="329" y="113"/>
                </a:cubicBezTo>
                <a:lnTo>
                  <a:pt x="329" y="257"/>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67" name="Google Shape;267;p12"/>
          <p:cNvSpPr/>
          <p:nvPr/>
        </p:nvSpPr>
        <p:spPr>
          <a:xfrm>
            <a:off x="4020979" y="1550176"/>
            <a:ext cx="1683775" cy="2935210"/>
          </a:xfrm>
          <a:custGeom>
            <a:rect b="b" l="l" r="r" t="t"/>
            <a:pathLst>
              <a:path extrusionOk="0" h="802" w="460">
                <a:moveTo>
                  <a:pt x="230" y="802"/>
                </a:moveTo>
                <a:cubicBezTo>
                  <a:pt x="214" y="802"/>
                  <a:pt x="199" y="798"/>
                  <a:pt x="187" y="792"/>
                </a:cubicBezTo>
                <a:cubicBezTo>
                  <a:pt x="42" y="708"/>
                  <a:pt x="42" y="708"/>
                  <a:pt x="42" y="708"/>
                </a:cubicBezTo>
                <a:cubicBezTo>
                  <a:pt x="19" y="694"/>
                  <a:pt x="0" y="661"/>
                  <a:pt x="0" y="634"/>
                </a:cubicBezTo>
                <a:cubicBezTo>
                  <a:pt x="0" y="167"/>
                  <a:pt x="0" y="167"/>
                  <a:pt x="0" y="167"/>
                </a:cubicBezTo>
                <a:cubicBezTo>
                  <a:pt x="0" y="140"/>
                  <a:pt x="19" y="107"/>
                  <a:pt x="42" y="94"/>
                </a:cubicBezTo>
                <a:cubicBezTo>
                  <a:pt x="187" y="10"/>
                  <a:pt x="187" y="10"/>
                  <a:pt x="187" y="10"/>
                </a:cubicBezTo>
                <a:cubicBezTo>
                  <a:pt x="199" y="4"/>
                  <a:pt x="214" y="0"/>
                  <a:pt x="230" y="0"/>
                </a:cubicBezTo>
                <a:cubicBezTo>
                  <a:pt x="246" y="0"/>
                  <a:pt x="261" y="4"/>
                  <a:pt x="272" y="10"/>
                </a:cubicBezTo>
                <a:cubicBezTo>
                  <a:pt x="417" y="94"/>
                  <a:pt x="417" y="94"/>
                  <a:pt x="417" y="94"/>
                </a:cubicBezTo>
                <a:cubicBezTo>
                  <a:pt x="441" y="107"/>
                  <a:pt x="460" y="140"/>
                  <a:pt x="460" y="167"/>
                </a:cubicBezTo>
                <a:cubicBezTo>
                  <a:pt x="460" y="634"/>
                  <a:pt x="460" y="634"/>
                  <a:pt x="460" y="634"/>
                </a:cubicBezTo>
                <a:cubicBezTo>
                  <a:pt x="460" y="661"/>
                  <a:pt x="441" y="694"/>
                  <a:pt x="417" y="708"/>
                </a:cubicBezTo>
                <a:cubicBezTo>
                  <a:pt x="272" y="792"/>
                  <a:pt x="272" y="792"/>
                  <a:pt x="272" y="792"/>
                </a:cubicBezTo>
                <a:cubicBezTo>
                  <a:pt x="261" y="798"/>
                  <a:pt x="246" y="802"/>
                  <a:pt x="230" y="802"/>
                </a:cubicBezTo>
                <a:close/>
                <a:moveTo>
                  <a:pt x="230" y="12"/>
                </a:moveTo>
                <a:cubicBezTo>
                  <a:pt x="216" y="12"/>
                  <a:pt x="203" y="15"/>
                  <a:pt x="193" y="20"/>
                </a:cubicBezTo>
                <a:cubicBezTo>
                  <a:pt x="48" y="104"/>
                  <a:pt x="48" y="104"/>
                  <a:pt x="48" y="104"/>
                </a:cubicBezTo>
                <a:cubicBezTo>
                  <a:pt x="28" y="116"/>
                  <a:pt x="12" y="145"/>
                  <a:pt x="12" y="167"/>
                </a:cubicBezTo>
                <a:cubicBezTo>
                  <a:pt x="12" y="634"/>
                  <a:pt x="12" y="634"/>
                  <a:pt x="12" y="634"/>
                </a:cubicBezTo>
                <a:cubicBezTo>
                  <a:pt x="12" y="657"/>
                  <a:pt x="28" y="686"/>
                  <a:pt x="48" y="697"/>
                </a:cubicBezTo>
                <a:cubicBezTo>
                  <a:pt x="193" y="781"/>
                  <a:pt x="193" y="781"/>
                  <a:pt x="193" y="781"/>
                </a:cubicBezTo>
                <a:cubicBezTo>
                  <a:pt x="203" y="787"/>
                  <a:pt x="216" y="790"/>
                  <a:pt x="230" y="790"/>
                </a:cubicBezTo>
                <a:cubicBezTo>
                  <a:pt x="244" y="790"/>
                  <a:pt x="256" y="787"/>
                  <a:pt x="266" y="781"/>
                </a:cubicBezTo>
                <a:cubicBezTo>
                  <a:pt x="411" y="697"/>
                  <a:pt x="411" y="697"/>
                  <a:pt x="411" y="697"/>
                </a:cubicBezTo>
                <a:cubicBezTo>
                  <a:pt x="431" y="686"/>
                  <a:pt x="448" y="657"/>
                  <a:pt x="448" y="634"/>
                </a:cubicBezTo>
                <a:cubicBezTo>
                  <a:pt x="448" y="167"/>
                  <a:pt x="448" y="167"/>
                  <a:pt x="448" y="167"/>
                </a:cubicBezTo>
                <a:cubicBezTo>
                  <a:pt x="448" y="145"/>
                  <a:pt x="431" y="116"/>
                  <a:pt x="411" y="104"/>
                </a:cubicBezTo>
                <a:cubicBezTo>
                  <a:pt x="266" y="20"/>
                  <a:pt x="266" y="20"/>
                  <a:pt x="266" y="20"/>
                </a:cubicBezTo>
                <a:cubicBezTo>
                  <a:pt x="256" y="15"/>
                  <a:pt x="244" y="12"/>
                  <a:pt x="230" y="12"/>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68" name="Google Shape;268;p12"/>
          <p:cNvSpPr txBox="1"/>
          <p:nvPr/>
        </p:nvSpPr>
        <p:spPr>
          <a:xfrm>
            <a:off x="4187422" y="2221732"/>
            <a:ext cx="1350197" cy="615553"/>
          </a:xfrm>
          <a:prstGeom prst="rect">
            <a:avLst/>
          </a:prstGeom>
          <a:noFill/>
          <a:ln>
            <a:noFill/>
          </a:ln>
        </p:spPr>
        <p:txBody>
          <a:bodyPr anchorCtr="0" anchor="t" bIns="0" lIns="0" spcFirstLastPara="1" rIns="0" wrap="square" tIns="0">
            <a:normAutofit/>
          </a:bodyPr>
          <a:lstStyle/>
          <a:p>
            <a:pPr indent="0" lvl="0" marL="0" marR="0" rtl="0" algn="ctr">
              <a:spcBef>
                <a:spcPts val="0"/>
              </a:spcBef>
              <a:spcAft>
                <a:spcPts val="0"/>
              </a:spcAft>
              <a:buNone/>
            </a:pPr>
            <a:r>
              <a:rPr b="1" lang="en-US" sz="4000">
                <a:solidFill>
                  <a:schemeClr val="lt1"/>
                </a:solidFill>
                <a:latin typeface="Arial"/>
                <a:ea typeface="Arial"/>
                <a:cs typeface="Arial"/>
                <a:sym typeface="Arial"/>
              </a:rPr>
              <a:t>2</a:t>
            </a:r>
            <a:endParaRPr/>
          </a:p>
        </p:txBody>
      </p:sp>
      <p:sp>
        <p:nvSpPr>
          <p:cNvPr id="269" name="Google Shape;269;p12"/>
          <p:cNvSpPr/>
          <p:nvPr/>
        </p:nvSpPr>
        <p:spPr>
          <a:xfrm>
            <a:off x="6728969" y="1791899"/>
            <a:ext cx="1203781" cy="1354340"/>
          </a:xfrm>
          <a:custGeom>
            <a:rect b="b" l="l" r="r" t="t"/>
            <a:pathLst>
              <a:path extrusionOk="0" h="370" w="329">
                <a:moveTo>
                  <a:pt x="329" y="257"/>
                </a:moveTo>
                <a:cubicBezTo>
                  <a:pt x="329" y="270"/>
                  <a:pt x="320" y="285"/>
                  <a:pt x="309" y="291"/>
                </a:cubicBezTo>
                <a:cubicBezTo>
                  <a:pt x="184" y="364"/>
                  <a:pt x="184" y="364"/>
                  <a:pt x="184" y="364"/>
                </a:cubicBezTo>
                <a:cubicBezTo>
                  <a:pt x="173" y="370"/>
                  <a:pt x="155" y="370"/>
                  <a:pt x="145" y="364"/>
                </a:cubicBezTo>
                <a:cubicBezTo>
                  <a:pt x="20" y="291"/>
                  <a:pt x="20" y="291"/>
                  <a:pt x="20" y="291"/>
                </a:cubicBezTo>
                <a:cubicBezTo>
                  <a:pt x="9" y="285"/>
                  <a:pt x="0" y="270"/>
                  <a:pt x="0" y="257"/>
                </a:cubicBezTo>
                <a:cubicBezTo>
                  <a:pt x="0" y="113"/>
                  <a:pt x="0" y="113"/>
                  <a:pt x="0" y="113"/>
                </a:cubicBezTo>
                <a:cubicBezTo>
                  <a:pt x="0" y="100"/>
                  <a:pt x="9" y="85"/>
                  <a:pt x="20" y="79"/>
                </a:cubicBezTo>
                <a:cubicBezTo>
                  <a:pt x="145" y="7"/>
                  <a:pt x="145" y="7"/>
                  <a:pt x="145" y="7"/>
                </a:cubicBezTo>
                <a:cubicBezTo>
                  <a:pt x="155" y="0"/>
                  <a:pt x="173" y="0"/>
                  <a:pt x="184" y="7"/>
                </a:cubicBezTo>
                <a:cubicBezTo>
                  <a:pt x="309" y="79"/>
                  <a:pt x="309" y="79"/>
                  <a:pt x="309" y="79"/>
                </a:cubicBezTo>
                <a:cubicBezTo>
                  <a:pt x="320" y="85"/>
                  <a:pt x="329" y="100"/>
                  <a:pt x="329" y="113"/>
                </a:cubicBezTo>
                <a:lnTo>
                  <a:pt x="329" y="257"/>
                </a:ln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12"/>
          <p:cNvSpPr/>
          <p:nvPr/>
        </p:nvSpPr>
        <p:spPr>
          <a:xfrm>
            <a:off x="6487246" y="1550176"/>
            <a:ext cx="1683775" cy="2935210"/>
          </a:xfrm>
          <a:custGeom>
            <a:rect b="b" l="l" r="r" t="t"/>
            <a:pathLst>
              <a:path extrusionOk="0" h="802" w="460">
                <a:moveTo>
                  <a:pt x="230" y="802"/>
                </a:moveTo>
                <a:cubicBezTo>
                  <a:pt x="214" y="802"/>
                  <a:pt x="199" y="798"/>
                  <a:pt x="188" y="792"/>
                </a:cubicBezTo>
                <a:cubicBezTo>
                  <a:pt x="43" y="708"/>
                  <a:pt x="43" y="708"/>
                  <a:pt x="43" y="708"/>
                </a:cubicBezTo>
                <a:cubicBezTo>
                  <a:pt x="19" y="694"/>
                  <a:pt x="0" y="661"/>
                  <a:pt x="0" y="634"/>
                </a:cubicBezTo>
                <a:cubicBezTo>
                  <a:pt x="0" y="167"/>
                  <a:pt x="0" y="167"/>
                  <a:pt x="0" y="167"/>
                </a:cubicBezTo>
                <a:cubicBezTo>
                  <a:pt x="0" y="140"/>
                  <a:pt x="19" y="107"/>
                  <a:pt x="43" y="94"/>
                </a:cubicBezTo>
                <a:cubicBezTo>
                  <a:pt x="188" y="10"/>
                  <a:pt x="188" y="10"/>
                  <a:pt x="188" y="10"/>
                </a:cubicBezTo>
                <a:cubicBezTo>
                  <a:pt x="199" y="4"/>
                  <a:pt x="214" y="0"/>
                  <a:pt x="230" y="0"/>
                </a:cubicBezTo>
                <a:cubicBezTo>
                  <a:pt x="246" y="0"/>
                  <a:pt x="261" y="4"/>
                  <a:pt x="273" y="10"/>
                </a:cubicBezTo>
                <a:cubicBezTo>
                  <a:pt x="418" y="94"/>
                  <a:pt x="418" y="94"/>
                  <a:pt x="418" y="94"/>
                </a:cubicBezTo>
                <a:cubicBezTo>
                  <a:pt x="441" y="107"/>
                  <a:pt x="460" y="140"/>
                  <a:pt x="460" y="167"/>
                </a:cubicBezTo>
                <a:cubicBezTo>
                  <a:pt x="460" y="634"/>
                  <a:pt x="460" y="634"/>
                  <a:pt x="460" y="634"/>
                </a:cubicBezTo>
                <a:cubicBezTo>
                  <a:pt x="460" y="661"/>
                  <a:pt x="441" y="694"/>
                  <a:pt x="418" y="708"/>
                </a:cubicBezTo>
                <a:cubicBezTo>
                  <a:pt x="273" y="792"/>
                  <a:pt x="273" y="792"/>
                  <a:pt x="273" y="792"/>
                </a:cubicBezTo>
                <a:cubicBezTo>
                  <a:pt x="261" y="798"/>
                  <a:pt x="246" y="802"/>
                  <a:pt x="230" y="802"/>
                </a:cubicBezTo>
                <a:close/>
                <a:moveTo>
                  <a:pt x="230" y="12"/>
                </a:moveTo>
                <a:cubicBezTo>
                  <a:pt x="216" y="12"/>
                  <a:pt x="204" y="15"/>
                  <a:pt x="194" y="20"/>
                </a:cubicBezTo>
                <a:cubicBezTo>
                  <a:pt x="49" y="104"/>
                  <a:pt x="49" y="104"/>
                  <a:pt x="49" y="104"/>
                </a:cubicBezTo>
                <a:cubicBezTo>
                  <a:pt x="29" y="116"/>
                  <a:pt x="12" y="145"/>
                  <a:pt x="12" y="167"/>
                </a:cubicBezTo>
                <a:cubicBezTo>
                  <a:pt x="12" y="634"/>
                  <a:pt x="12" y="634"/>
                  <a:pt x="12" y="634"/>
                </a:cubicBezTo>
                <a:cubicBezTo>
                  <a:pt x="12" y="657"/>
                  <a:pt x="29" y="686"/>
                  <a:pt x="49" y="697"/>
                </a:cubicBezTo>
                <a:cubicBezTo>
                  <a:pt x="194" y="781"/>
                  <a:pt x="194" y="781"/>
                  <a:pt x="194" y="781"/>
                </a:cubicBezTo>
                <a:cubicBezTo>
                  <a:pt x="204" y="787"/>
                  <a:pt x="216" y="790"/>
                  <a:pt x="230" y="790"/>
                </a:cubicBezTo>
                <a:cubicBezTo>
                  <a:pt x="244" y="790"/>
                  <a:pt x="257" y="787"/>
                  <a:pt x="267" y="781"/>
                </a:cubicBezTo>
                <a:cubicBezTo>
                  <a:pt x="412" y="697"/>
                  <a:pt x="412" y="697"/>
                  <a:pt x="412" y="697"/>
                </a:cubicBezTo>
                <a:cubicBezTo>
                  <a:pt x="432" y="686"/>
                  <a:pt x="448" y="657"/>
                  <a:pt x="448" y="634"/>
                </a:cubicBezTo>
                <a:cubicBezTo>
                  <a:pt x="448" y="167"/>
                  <a:pt x="448" y="167"/>
                  <a:pt x="448" y="167"/>
                </a:cubicBezTo>
                <a:cubicBezTo>
                  <a:pt x="448" y="145"/>
                  <a:pt x="432" y="116"/>
                  <a:pt x="412" y="104"/>
                </a:cubicBezTo>
                <a:cubicBezTo>
                  <a:pt x="267" y="20"/>
                  <a:pt x="267" y="20"/>
                  <a:pt x="267" y="20"/>
                </a:cubicBezTo>
                <a:cubicBezTo>
                  <a:pt x="257" y="15"/>
                  <a:pt x="244" y="12"/>
                  <a:pt x="230" y="12"/>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12"/>
          <p:cNvSpPr txBox="1"/>
          <p:nvPr/>
        </p:nvSpPr>
        <p:spPr>
          <a:xfrm>
            <a:off x="6809886" y="2235093"/>
            <a:ext cx="1088081" cy="615553"/>
          </a:xfrm>
          <a:prstGeom prst="rect">
            <a:avLst/>
          </a:prstGeom>
          <a:noFill/>
          <a:ln>
            <a:noFill/>
          </a:ln>
        </p:spPr>
        <p:txBody>
          <a:bodyPr anchorCtr="0" anchor="t" bIns="0" lIns="0" spcFirstLastPara="1" rIns="0" wrap="square" tIns="0">
            <a:normAutofit/>
          </a:bodyPr>
          <a:lstStyle/>
          <a:p>
            <a:pPr indent="0" lvl="0" marL="0" marR="0" rtl="0" algn="ctr">
              <a:spcBef>
                <a:spcPts val="0"/>
              </a:spcBef>
              <a:spcAft>
                <a:spcPts val="0"/>
              </a:spcAft>
              <a:buNone/>
            </a:pPr>
            <a:r>
              <a:rPr b="1" lang="en-US" sz="4000">
                <a:solidFill>
                  <a:schemeClr val="lt1"/>
                </a:solidFill>
                <a:latin typeface="Arial"/>
                <a:ea typeface="Arial"/>
                <a:cs typeface="Arial"/>
                <a:sym typeface="Arial"/>
              </a:rPr>
              <a:t>3</a:t>
            </a:r>
            <a:endParaRPr/>
          </a:p>
        </p:txBody>
      </p:sp>
      <p:sp>
        <p:nvSpPr>
          <p:cNvPr id="272" name="Google Shape;272;p12"/>
          <p:cNvSpPr/>
          <p:nvPr/>
        </p:nvSpPr>
        <p:spPr>
          <a:xfrm>
            <a:off x="9197999" y="1791899"/>
            <a:ext cx="1200328" cy="1354340"/>
          </a:xfrm>
          <a:custGeom>
            <a:rect b="b" l="l" r="r" t="t"/>
            <a:pathLst>
              <a:path extrusionOk="0" h="370" w="328">
                <a:moveTo>
                  <a:pt x="328" y="257"/>
                </a:moveTo>
                <a:cubicBezTo>
                  <a:pt x="328" y="270"/>
                  <a:pt x="320" y="285"/>
                  <a:pt x="309" y="291"/>
                </a:cubicBezTo>
                <a:cubicBezTo>
                  <a:pt x="184" y="364"/>
                  <a:pt x="184" y="364"/>
                  <a:pt x="184" y="364"/>
                </a:cubicBezTo>
                <a:cubicBezTo>
                  <a:pt x="173" y="370"/>
                  <a:pt x="155" y="370"/>
                  <a:pt x="144" y="364"/>
                </a:cubicBezTo>
                <a:cubicBezTo>
                  <a:pt x="19" y="291"/>
                  <a:pt x="19" y="291"/>
                  <a:pt x="19" y="291"/>
                </a:cubicBezTo>
                <a:cubicBezTo>
                  <a:pt x="8" y="285"/>
                  <a:pt x="0" y="270"/>
                  <a:pt x="0" y="257"/>
                </a:cubicBezTo>
                <a:cubicBezTo>
                  <a:pt x="0" y="113"/>
                  <a:pt x="0" y="113"/>
                  <a:pt x="0" y="113"/>
                </a:cubicBezTo>
                <a:cubicBezTo>
                  <a:pt x="0" y="100"/>
                  <a:pt x="8" y="85"/>
                  <a:pt x="19" y="79"/>
                </a:cubicBezTo>
                <a:cubicBezTo>
                  <a:pt x="144" y="7"/>
                  <a:pt x="144" y="7"/>
                  <a:pt x="144" y="7"/>
                </a:cubicBezTo>
                <a:cubicBezTo>
                  <a:pt x="155" y="0"/>
                  <a:pt x="173" y="0"/>
                  <a:pt x="184" y="7"/>
                </a:cubicBezTo>
                <a:cubicBezTo>
                  <a:pt x="309" y="79"/>
                  <a:pt x="309" y="79"/>
                  <a:pt x="309" y="79"/>
                </a:cubicBezTo>
                <a:cubicBezTo>
                  <a:pt x="320" y="85"/>
                  <a:pt x="328" y="100"/>
                  <a:pt x="328" y="113"/>
                </a:cubicBezTo>
                <a:lnTo>
                  <a:pt x="328" y="257"/>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73" name="Google Shape;273;p12"/>
          <p:cNvSpPr/>
          <p:nvPr/>
        </p:nvSpPr>
        <p:spPr>
          <a:xfrm>
            <a:off x="8956275" y="1550176"/>
            <a:ext cx="1683775" cy="2935210"/>
          </a:xfrm>
          <a:custGeom>
            <a:rect b="b" l="l" r="r" t="t"/>
            <a:pathLst>
              <a:path extrusionOk="0" h="802" w="460">
                <a:moveTo>
                  <a:pt x="230" y="802"/>
                </a:moveTo>
                <a:cubicBezTo>
                  <a:pt x="214" y="802"/>
                  <a:pt x="199" y="798"/>
                  <a:pt x="188" y="792"/>
                </a:cubicBezTo>
                <a:cubicBezTo>
                  <a:pt x="42" y="708"/>
                  <a:pt x="42" y="708"/>
                  <a:pt x="42" y="708"/>
                </a:cubicBezTo>
                <a:cubicBezTo>
                  <a:pt x="19" y="694"/>
                  <a:pt x="0" y="661"/>
                  <a:pt x="0" y="634"/>
                </a:cubicBezTo>
                <a:cubicBezTo>
                  <a:pt x="0" y="167"/>
                  <a:pt x="0" y="167"/>
                  <a:pt x="0" y="167"/>
                </a:cubicBezTo>
                <a:cubicBezTo>
                  <a:pt x="0" y="140"/>
                  <a:pt x="19" y="107"/>
                  <a:pt x="42" y="94"/>
                </a:cubicBezTo>
                <a:cubicBezTo>
                  <a:pt x="188" y="10"/>
                  <a:pt x="188" y="10"/>
                  <a:pt x="188" y="10"/>
                </a:cubicBezTo>
                <a:cubicBezTo>
                  <a:pt x="199" y="4"/>
                  <a:pt x="214" y="0"/>
                  <a:pt x="230" y="0"/>
                </a:cubicBezTo>
                <a:cubicBezTo>
                  <a:pt x="246" y="0"/>
                  <a:pt x="261" y="4"/>
                  <a:pt x="272" y="10"/>
                </a:cubicBezTo>
                <a:cubicBezTo>
                  <a:pt x="418" y="94"/>
                  <a:pt x="418" y="94"/>
                  <a:pt x="418" y="94"/>
                </a:cubicBezTo>
                <a:cubicBezTo>
                  <a:pt x="441" y="107"/>
                  <a:pt x="460" y="140"/>
                  <a:pt x="460" y="167"/>
                </a:cubicBezTo>
                <a:cubicBezTo>
                  <a:pt x="460" y="634"/>
                  <a:pt x="460" y="634"/>
                  <a:pt x="460" y="634"/>
                </a:cubicBezTo>
                <a:cubicBezTo>
                  <a:pt x="460" y="661"/>
                  <a:pt x="441" y="694"/>
                  <a:pt x="418" y="708"/>
                </a:cubicBezTo>
                <a:cubicBezTo>
                  <a:pt x="272" y="792"/>
                  <a:pt x="272" y="792"/>
                  <a:pt x="272" y="792"/>
                </a:cubicBezTo>
                <a:cubicBezTo>
                  <a:pt x="261" y="798"/>
                  <a:pt x="246" y="802"/>
                  <a:pt x="230" y="802"/>
                </a:cubicBezTo>
                <a:close/>
                <a:moveTo>
                  <a:pt x="230" y="12"/>
                </a:moveTo>
                <a:cubicBezTo>
                  <a:pt x="216" y="12"/>
                  <a:pt x="203" y="15"/>
                  <a:pt x="194" y="20"/>
                </a:cubicBezTo>
                <a:cubicBezTo>
                  <a:pt x="48" y="104"/>
                  <a:pt x="48" y="104"/>
                  <a:pt x="48" y="104"/>
                </a:cubicBezTo>
                <a:cubicBezTo>
                  <a:pt x="29" y="116"/>
                  <a:pt x="12" y="145"/>
                  <a:pt x="12" y="167"/>
                </a:cubicBezTo>
                <a:cubicBezTo>
                  <a:pt x="12" y="634"/>
                  <a:pt x="12" y="634"/>
                  <a:pt x="12" y="634"/>
                </a:cubicBezTo>
                <a:cubicBezTo>
                  <a:pt x="12" y="657"/>
                  <a:pt x="29" y="686"/>
                  <a:pt x="48" y="697"/>
                </a:cubicBezTo>
                <a:cubicBezTo>
                  <a:pt x="194" y="781"/>
                  <a:pt x="194" y="781"/>
                  <a:pt x="194" y="781"/>
                </a:cubicBezTo>
                <a:cubicBezTo>
                  <a:pt x="203" y="787"/>
                  <a:pt x="216" y="790"/>
                  <a:pt x="230" y="790"/>
                </a:cubicBezTo>
                <a:cubicBezTo>
                  <a:pt x="244" y="790"/>
                  <a:pt x="257" y="787"/>
                  <a:pt x="266" y="781"/>
                </a:cubicBezTo>
                <a:cubicBezTo>
                  <a:pt x="412" y="697"/>
                  <a:pt x="412" y="697"/>
                  <a:pt x="412" y="697"/>
                </a:cubicBezTo>
                <a:cubicBezTo>
                  <a:pt x="431" y="686"/>
                  <a:pt x="448" y="657"/>
                  <a:pt x="448" y="634"/>
                </a:cubicBezTo>
                <a:cubicBezTo>
                  <a:pt x="448" y="167"/>
                  <a:pt x="448" y="167"/>
                  <a:pt x="448" y="167"/>
                </a:cubicBezTo>
                <a:cubicBezTo>
                  <a:pt x="448" y="145"/>
                  <a:pt x="431" y="116"/>
                  <a:pt x="412" y="104"/>
                </a:cubicBezTo>
                <a:cubicBezTo>
                  <a:pt x="266" y="20"/>
                  <a:pt x="266" y="20"/>
                  <a:pt x="266" y="20"/>
                </a:cubicBezTo>
                <a:cubicBezTo>
                  <a:pt x="257" y="15"/>
                  <a:pt x="244" y="12"/>
                  <a:pt x="230" y="12"/>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74" name="Google Shape;274;p12"/>
          <p:cNvSpPr txBox="1"/>
          <p:nvPr/>
        </p:nvSpPr>
        <p:spPr>
          <a:xfrm>
            <a:off x="9122028" y="2161292"/>
            <a:ext cx="1350197" cy="615553"/>
          </a:xfrm>
          <a:prstGeom prst="rect">
            <a:avLst/>
          </a:prstGeom>
          <a:noFill/>
          <a:ln>
            <a:noFill/>
          </a:ln>
        </p:spPr>
        <p:txBody>
          <a:bodyPr anchorCtr="0" anchor="ctr" bIns="45700" lIns="91425" spcFirstLastPara="1" rIns="91425" wrap="square" tIns="45700">
            <a:normAutofit fontScale="95000" lnSpcReduction="10000"/>
          </a:bodyPr>
          <a:lstStyle/>
          <a:p>
            <a:pPr indent="0" lvl="0" marL="0" marR="0" rtl="0" algn="ctr">
              <a:spcBef>
                <a:spcPts val="0"/>
              </a:spcBef>
              <a:spcAft>
                <a:spcPts val="0"/>
              </a:spcAft>
              <a:buNone/>
            </a:pPr>
            <a:r>
              <a:rPr b="1" lang="en-US" sz="4000">
                <a:solidFill>
                  <a:schemeClr val="lt1"/>
                </a:solidFill>
                <a:latin typeface="Arial"/>
                <a:ea typeface="Arial"/>
                <a:cs typeface="Arial"/>
                <a:sym typeface="Arial"/>
              </a:rPr>
              <a:t>4</a:t>
            </a:r>
            <a:endParaRPr/>
          </a:p>
        </p:txBody>
      </p:sp>
      <p:sp>
        <p:nvSpPr>
          <p:cNvPr id="275" name="Google Shape;275;p12"/>
          <p:cNvSpPr txBox="1"/>
          <p:nvPr/>
        </p:nvSpPr>
        <p:spPr>
          <a:xfrm>
            <a:off x="1719775" y="3508841"/>
            <a:ext cx="1362471" cy="2743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C408A"/>
              </a:buClr>
              <a:buSzPts val="1200"/>
              <a:buFont typeface="Arial"/>
              <a:buNone/>
            </a:pPr>
            <a:r>
              <a:rPr b="1" lang="en-US" sz="1200">
                <a:solidFill>
                  <a:srgbClr val="2C408A"/>
                </a:solidFill>
                <a:latin typeface="Arial"/>
                <a:ea typeface="Arial"/>
                <a:cs typeface="Arial"/>
                <a:sym typeface="Arial"/>
              </a:rPr>
              <a:t>Không phí bản quyền</a:t>
            </a:r>
            <a:endParaRPr b="1" sz="1200">
              <a:solidFill>
                <a:srgbClr val="2C408A"/>
              </a:solidFill>
              <a:latin typeface="Arial"/>
              <a:ea typeface="Arial"/>
              <a:cs typeface="Arial"/>
              <a:sym typeface="Arial"/>
            </a:endParaRPr>
          </a:p>
        </p:txBody>
      </p:sp>
      <p:sp>
        <p:nvSpPr>
          <p:cNvPr id="276" name="Google Shape;276;p12"/>
          <p:cNvSpPr txBox="1"/>
          <p:nvPr/>
        </p:nvSpPr>
        <p:spPr>
          <a:xfrm>
            <a:off x="4114182" y="3541622"/>
            <a:ext cx="1492532" cy="294118"/>
          </a:xfrm>
          <a:prstGeom prst="rect">
            <a:avLst/>
          </a:prstGeom>
          <a:noFill/>
          <a:ln>
            <a:noFill/>
          </a:ln>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b="1" lang="en-US" sz="1200">
                <a:solidFill>
                  <a:srgbClr val="2C408A"/>
                </a:solidFill>
                <a:latin typeface="Arial"/>
                <a:ea typeface="Arial"/>
                <a:cs typeface="Arial"/>
                <a:sym typeface="Arial"/>
              </a:rPr>
              <a:t>Hỗ trợ mạnh mẽ</a:t>
            </a:r>
            <a:endParaRPr b="1" sz="1200">
              <a:solidFill>
                <a:srgbClr val="2C408A"/>
              </a:solidFill>
              <a:latin typeface="Arial"/>
              <a:ea typeface="Arial"/>
              <a:cs typeface="Arial"/>
              <a:sym typeface="Arial"/>
            </a:endParaRPr>
          </a:p>
        </p:txBody>
      </p:sp>
      <p:sp>
        <p:nvSpPr>
          <p:cNvPr id="277" name="Google Shape;277;p12"/>
          <p:cNvSpPr txBox="1"/>
          <p:nvPr/>
        </p:nvSpPr>
        <p:spPr>
          <a:xfrm>
            <a:off x="6607660" y="3498942"/>
            <a:ext cx="1492532" cy="294118"/>
          </a:xfrm>
          <a:prstGeom prst="rect">
            <a:avLst/>
          </a:prstGeom>
          <a:noFill/>
          <a:ln>
            <a:noFill/>
          </a:ln>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b="1" lang="en-US" sz="1200">
                <a:solidFill>
                  <a:srgbClr val="2C408A"/>
                </a:solidFill>
                <a:latin typeface="Arial"/>
                <a:ea typeface="Arial"/>
                <a:cs typeface="Arial"/>
                <a:sym typeface="Arial"/>
              </a:rPr>
              <a:t>Bảo mật cao</a:t>
            </a:r>
            <a:endParaRPr b="1" sz="1200">
              <a:solidFill>
                <a:srgbClr val="2C408A"/>
              </a:solidFill>
              <a:latin typeface="Arial"/>
              <a:ea typeface="Arial"/>
              <a:cs typeface="Arial"/>
              <a:sym typeface="Arial"/>
            </a:endParaRPr>
          </a:p>
        </p:txBody>
      </p:sp>
      <p:sp>
        <p:nvSpPr>
          <p:cNvPr id="278" name="Google Shape;278;p12"/>
          <p:cNvSpPr txBox="1"/>
          <p:nvPr/>
        </p:nvSpPr>
        <p:spPr>
          <a:xfrm>
            <a:off x="9042401" y="3536791"/>
            <a:ext cx="1492532" cy="294118"/>
          </a:xfrm>
          <a:prstGeom prst="rect">
            <a:avLst/>
          </a:prstGeom>
          <a:noFill/>
          <a:ln>
            <a:noFill/>
          </a:ln>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b="1" lang="en-US" sz="1200">
                <a:solidFill>
                  <a:srgbClr val="2C408A"/>
                </a:solidFill>
                <a:latin typeface="Arial"/>
                <a:ea typeface="Arial"/>
                <a:cs typeface="Arial"/>
                <a:sym typeface="Arial"/>
              </a:rPr>
              <a:t>Tùy biến</a:t>
            </a:r>
            <a:endParaRPr b="1" sz="1200">
              <a:solidFill>
                <a:srgbClr val="2C408A"/>
              </a:solidFill>
              <a:latin typeface="Arial"/>
              <a:ea typeface="Arial"/>
              <a:cs typeface="Arial"/>
              <a:sym typeface="Arial"/>
            </a:endParaRPr>
          </a:p>
        </p:txBody>
      </p:sp>
      <p:sp>
        <p:nvSpPr>
          <p:cNvPr id="279" name="Google Shape;279;p12"/>
          <p:cNvSpPr txBox="1"/>
          <p:nvPr/>
        </p:nvSpPr>
        <p:spPr>
          <a:xfrm>
            <a:off x="1510629" y="4533427"/>
            <a:ext cx="1638970" cy="354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Người dùng có thể tải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xuống và úng dụng</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phần mềm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hoàn toàn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miễn phí, giúp tiết kiệm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chi phí cho cá nh</a:t>
            </a:r>
            <a:endParaRPr sz="1600">
              <a:solidFill>
                <a:srgbClr val="2C408A"/>
              </a:solidFill>
              <a:latin typeface="Arial"/>
              <a:ea typeface="Arial"/>
              <a:cs typeface="Arial"/>
              <a:sym typeface="Arial"/>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ân và doanh nghiệp..</a:t>
            </a:r>
            <a:endParaRPr b="1" sz="1600">
              <a:solidFill>
                <a:srgbClr val="2C408A"/>
              </a:solidFill>
              <a:latin typeface="Arial"/>
              <a:ea typeface="Arial"/>
              <a:cs typeface="Arial"/>
              <a:sym typeface="Arial"/>
            </a:endParaRPr>
          </a:p>
        </p:txBody>
      </p:sp>
      <p:sp>
        <p:nvSpPr>
          <p:cNvPr id="280" name="Google Shape;280;p12"/>
          <p:cNvSpPr txBox="1"/>
          <p:nvPr/>
        </p:nvSpPr>
        <p:spPr>
          <a:xfrm>
            <a:off x="4187422" y="4597043"/>
            <a:ext cx="1638970" cy="354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Cộng đồng sẵn sàng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hỗ trợ người dùng mới,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giúp họ giải quyết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các vấn đề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nhanh chóng và hiệu quả..</a:t>
            </a:r>
            <a:endParaRPr b="1" sz="1600">
              <a:solidFill>
                <a:srgbClr val="2C408A"/>
              </a:solidFill>
              <a:latin typeface="Arial"/>
              <a:ea typeface="Arial"/>
              <a:cs typeface="Arial"/>
              <a:sym typeface="Arial"/>
            </a:endParaRPr>
          </a:p>
        </p:txBody>
      </p:sp>
      <p:sp>
        <p:nvSpPr>
          <p:cNvPr id="281" name="Google Shape;281;p12"/>
          <p:cNvSpPr txBox="1"/>
          <p:nvPr/>
        </p:nvSpPr>
        <p:spPr>
          <a:xfrm>
            <a:off x="6640984" y="4574555"/>
            <a:ext cx="1638970" cy="354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Với mã nguồn công khai, </a:t>
            </a:r>
            <a:endParaRPr/>
          </a:p>
          <a:p>
            <a:pPr indent="0" lvl="0" marL="0" marR="0" rtl="0" algn="ctr">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lỗi bảo mật dễ dàng được</a:t>
            </a:r>
            <a:endParaRPr/>
          </a:p>
          <a:p>
            <a:pPr indent="0" lvl="0" marL="0" marR="0" rtl="0" algn="ctr">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 phát hiện và sửa chữa </a:t>
            </a:r>
            <a:endParaRPr/>
          </a:p>
          <a:p>
            <a:pPr indent="0" lvl="0" marL="0" marR="0" rtl="0" algn="ctr">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nhanh chóng,</a:t>
            </a:r>
            <a:endParaRPr/>
          </a:p>
          <a:p>
            <a:pPr indent="0" lvl="0" marL="0" marR="0" rtl="0" algn="ctr">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 tăng cường độ tin cậy.</a:t>
            </a:r>
            <a:endParaRPr sz="1400">
              <a:solidFill>
                <a:srgbClr val="2C408A"/>
              </a:solidFill>
              <a:latin typeface="Arial"/>
              <a:ea typeface="Arial"/>
              <a:cs typeface="Arial"/>
              <a:sym typeface="Arial"/>
            </a:endParaRPr>
          </a:p>
        </p:txBody>
      </p:sp>
      <p:sp>
        <p:nvSpPr>
          <p:cNvPr id="282" name="Google Shape;282;p12"/>
          <p:cNvSpPr txBox="1"/>
          <p:nvPr/>
        </p:nvSpPr>
        <p:spPr>
          <a:xfrm>
            <a:off x="9359207" y="4521913"/>
            <a:ext cx="1638970" cy="3540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Người dùng có thể điều chỉnh</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 và cải thiện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phần mềm theo cách mà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họ mong muốn, từ giao diện </a:t>
            </a:r>
            <a:endParaRPr/>
          </a:p>
          <a:p>
            <a:pPr indent="0" lvl="0" marL="0" marR="0" rtl="0" algn="ctr">
              <a:spcBef>
                <a:spcPts val="0"/>
              </a:spcBef>
              <a:spcAft>
                <a:spcPts val="0"/>
              </a:spcAft>
              <a:buClr>
                <a:srgbClr val="2C408A"/>
              </a:buClr>
              <a:buSzPts val="1600"/>
              <a:buFont typeface="Arial"/>
              <a:buNone/>
            </a:pPr>
            <a:r>
              <a:rPr lang="en-US" sz="1600">
                <a:solidFill>
                  <a:srgbClr val="2C408A"/>
                </a:solidFill>
                <a:latin typeface="Arial"/>
                <a:ea typeface="Arial"/>
                <a:cs typeface="Arial"/>
                <a:sym typeface="Arial"/>
              </a:rPr>
              <a:t>đến chức năng.</a:t>
            </a:r>
            <a:endParaRPr b="1" sz="1600">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300"/>
                                        <p:tgtEl>
                                          <p:spTgt spid="275"/>
                                        </p:tgtEl>
                                      </p:cBhvr>
                                    </p:animEffect>
                                  </p:childTnLst>
                                </p:cTn>
                              </p:par>
                              <p:par>
                                <p:cTn fill="hold" nodeType="withEffect" presetClass="entr" presetID="2" presetSubtype="4">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300"/>
                                        <p:tgtEl>
                                          <p:spTgt spid="27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300"/>
                                        <p:tgtEl>
                                          <p:spTgt spid="280"/>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300"/>
                                        <p:tgtEl>
                                          <p:spTgt spid="28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3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descr="图片包含 背景图案&#10;&#10;描述已自动生成" id="287" name="Google Shape;287;p13"/>
          <p:cNvPicPr preferRelativeResize="0"/>
          <p:nvPr/>
        </p:nvPicPr>
        <p:blipFill rotWithShape="1">
          <a:blip r:embed="rId4">
            <a:alphaModFix/>
          </a:blip>
          <a:srcRect b="0" l="0" r="46524" t="65555"/>
          <a:stretch/>
        </p:blipFill>
        <p:spPr>
          <a:xfrm>
            <a:off x="1" y="4241192"/>
            <a:ext cx="3530600" cy="2616808"/>
          </a:xfrm>
          <a:prstGeom prst="rect">
            <a:avLst/>
          </a:prstGeom>
          <a:noFill/>
          <a:ln>
            <a:noFill/>
          </a:ln>
        </p:spPr>
      </p:pic>
      <p:pic>
        <p:nvPicPr>
          <p:cNvPr descr="图片包含 背景图案&#10;&#10;描述已自动生成" id="288" name="Google Shape;288;p13"/>
          <p:cNvPicPr preferRelativeResize="0"/>
          <p:nvPr/>
        </p:nvPicPr>
        <p:blipFill rotWithShape="1">
          <a:blip r:embed="rId4">
            <a:alphaModFix/>
          </a:blip>
          <a:srcRect b="0" l="0" r="46524" t="65555"/>
          <a:stretch/>
        </p:blipFill>
        <p:spPr>
          <a:xfrm rot="10800000">
            <a:off x="8661400" y="0"/>
            <a:ext cx="3530600" cy="2616808"/>
          </a:xfrm>
          <a:prstGeom prst="rect">
            <a:avLst/>
          </a:prstGeom>
          <a:noFill/>
          <a:ln>
            <a:noFill/>
          </a:ln>
        </p:spPr>
      </p:pic>
      <p:sp>
        <p:nvSpPr>
          <p:cNvPr id="289" name="Google Shape;289;p13"/>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13"/>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13"/>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p13"/>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Autofit/>
          </a:bodyPr>
          <a:lstStyle/>
          <a:p>
            <a:pPr indent="0" lvl="0" marL="0" marR="0" rtl="0" algn="ctr">
              <a:lnSpc>
                <a:spcPct val="114000"/>
              </a:lnSpc>
              <a:spcBef>
                <a:spcPts val="0"/>
              </a:spcBef>
              <a:spcAft>
                <a:spcPts val="0"/>
              </a:spcAft>
              <a:buNone/>
            </a:pPr>
            <a:r>
              <a:rPr lang="en-US" sz="2400">
                <a:solidFill>
                  <a:schemeClr val="lt1"/>
                </a:solidFill>
                <a:latin typeface="Arial"/>
                <a:ea typeface="Arial"/>
                <a:cs typeface="Arial"/>
                <a:sym typeface="Arial"/>
              </a:rPr>
              <a:t>Vai Trò Của Phần Mềm Nguồn Mở</a:t>
            </a:r>
            <a:endParaRPr sz="2400">
              <a:solidFill>
                <a:schemeClr val="lt1"/>
              </a:solidFill>
              <a:latin typeface="Noto Sans"/>
              <a:ea typeface="Noto Sans"/>
              <a:cs typeface="Noto Sans"/>
              <a:sym typeface="Noto Sans"/>
            </a:endParaRPr>
          </a:p>
        </p:txBody>
      </p:sp>
      <p:sp>
        <p:nvSpPr>
          <p:cNvPr id="293" name="Google Shape;293;p13"/>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04</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图表&#10;&#10;描述已自动生成" id="299" name="Google Shape;299;p14"/>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300" name="Google Shape;300;p14"/>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400">
              <a:solidFill>
                <a:srgbClr val="0070C0"/>
              </a:solidFill>
              <a:latin typeface="Arial"/>
              <a:ea typeface="Arial"/>
              <a:cs typeface="Arial"/>
              <a:sym typeface="Arial"/>
            </a:endParaRPr>
          </a:p>
        </p:txBody>
      </p:sp>
      <p:pic>
        <p:nvPicPr>
          <p:cNvPr descr="毕业帽 纯色填充" id="301" name="Google Shape;301;p14"/>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pic>
        <p:nvPicPr>
          <p:cNvPr id="302" name="Google Shape;302;p14"/>
          <p:cNvPicPr preferRelativeResize="0"/>
          <p:nvPr/>
        </p:nvPicPr>
        <p:blipFill rotWithShape="1">
          <a:blip r:embed="rId5">
            <a:alphaModFix/>
          </a:blip>
          <a:srcRect b="0" l="0" r="0" t="0"/>
          <a:stretch/>
        </p:blipFill>
        <p:spPr>
          <a:xfrm>
            <a:off x="6397631" y="1996821"/>
            <a:ext cx="5045074" cy="3363382"/>
          </a:xfrm>
          <a:prstGeom prst="rect">
            <a:avLst/>
          </a:prstGeom>
          <a:noFill/>
          <a:ln>
            <a:noFill/>
          </a:ln>
        </p:spPr>
      </p:pic>
      <p:sp>
        <p:nvSpPr>
          <p:cNvPr id="303" name="Google Shape;303;p14"/>
          <p:cNvSpPr/>
          <p:nvPr/>
        </p:nvSpPr>
        <p:spPr>
          <a:xfrm>
            <a:off x="5654675" y="2926887"/>
            <a:ext cx="1231900" cy="1231900"/>
          </a:xfrm>
          <a:prstGeom prst="ellipse">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04" name="Google Shape;304;p14"/>
          <p:cNvSpPr/>
          <p:nvPr/>
        </p:nvSpPr>
        <p:spPr>
          <a:xfrm>
            <a:off x="1555358" y="1890738"/>
            <a:ext cx="4239012" cy="959588"/>
          </a:xfrm>
          <a:prstGeom prst="rect">
            <a:avLst/>
          </a:prstGeom>
          <a:noFill/>
          <a:ln>
            <a:noFill/>
          </a:ln>
        </p:spPr>
        <p:txBody>
          <a:bodyPr anchorCtr="0" anchor="t" bIns="45700" lIns="91425" spcFirstLastPara="1" rIns="91425" wrap="square" tIns="45700">
            <a:normAutofit/>
          </a:bodyPr>
          <a:lstStyle/>
          <a:p>
            <a:pPr indent="0" lvl="1" marL="0" marR="0" rtl="0" algn="l">
              <a:spcBef>
                <a:spcPts val="0"/>
              </a:spcBef>
              <a:spcAft>
                <a:spcPts val="0"/>
              </a:spcAft>
              <a:buNone/>
            </a:pPr>
            <a:r>
              <a:rPr b="1" i="0" lang="en-US" sz="1400" u="none" cap="none" strike="noStrike">
                <a:solidFill>
                  <a:srgbClr val="2C408A"/>
                </a:solidFill>
                <a:latin typeface="Arial"/>
                <a:ea typeface="Arial"/>
                <a:cs typeface="Arial"/>
                <a:sym typeface="Arial"/>
              </a:rPr>
              <a:t>Thúc đẩy đổi mới</a:t>
            </a:r>
            <a:r>
              <a:rPr b="0" i="0" lang="en-US" sz="1400" u="none" cap="none" strike="noStrike">
                <a:solidFill>
                  <a:srgbClr val="2C408A"/>
                </a:solidFill>
                <a:latin typeface="Arial"/>
                <a:ea typeface="Arial"/>
                <a:cs typeface="Arial"/>
                <a:sym typeface="Arial"/>
              </a:rPr>
              <a:t>: Phần mềm nguồn mở tạo ra một môi trường sáng tạo, nơi mà các lập trình viên có thể thử nghiệm và phát triển công nghệ mới. Điều này khuyến khích sự sáng tạo và cải tiến trong lĩnh vực công nghệ.</a:t>
            </a:r>
            <a:endParaRPr b="0" i="0" sz="1400" u="none" cap="none" strike="noStrike">
              <a:solidFill>
                <a:srgbClr val="2C408A"/>
              </a:solidFill>
              <a:latin typeface="Arial"/>
              <a:ea typeface="Arial"/>
              <a:cs typeface="Arial"/>
              <a:sym typeface="Arial"/>
            </a:endParaRPr>
          </a:p>
        </p:txBody>
      </p:sp>
      <p:sp>
        <p:nvSpPr>
          <p:cNvPr id="305" name="Google Shape;305;p14"/>
          <p:cNvSpPr/>
          <p:nvPr/>
        </p:nvSpPr>
        <p:spPr>
          <a:xfrm>
            <a:off x="1450787" y="3110502"/>
            <a:ext cx="4239012" cy="959588"/>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i="0" lang="en-US" sz="1400" u="none" cap="none" strike="noStrike">
                <a:solidFill>
                  <a:srgbClr val="2C408A"/>
                </a:solidFill>
                <a:latin typeface="Arial"/>
                <a:ea typeface="Arial"/>
                <a:cs typeface="Arial"/>
                <a:sym typeface="Arial"/>
              </a:rPr>
              <a:t>Đào tạo kỹ năng</a:t>
            </a:r>
            <a:r>
              <a:rPr b="0" i="0" lang="en-US" sz="1400" u="none" cap="none" strike="noStrike">
                <a:solidFill>
                  <a:srgbClr val="2C408A"/>
                </a:solidFill>
                <a:latin typeface="Arial"/>
                <a:ea typeface="Arial"/>
                <a:cs typeface="Arial"/>
                <a:sym typeface="Arial"/>
              </a:rPr>
              <a:t>: Đây là nền tảng tuyệt vời để học hỏi và phát triển kỹ năng lập trình thực tế, giúp người học tiếp cận công nghệ tiên tiến. Các khóa học và dự án nguồn mở cung cấp cho người học kinh nghiệm thực tiễn có giá trị.</a:t>
            </a:r>
            <a:endParaRPr b="0" i="0" sz="1400" u="none" cap="none" strike="noStrike">
              <a:solidFill>
                <a:srgbClr val="2C408A"/>
              </a:solidFill>
              <a:latin typeface="Arial"/>
              <a:ea typeface="Arial"/>
              <a:cs typeface="Arial"/>
              <a:sym typeface="Arial"/>
            </a:endParaRPr>
          </a:p>
        </p:txBody>
      </p:sp>
      <p:sp>
        <p:nvSpPr>
          <p:cNvPr id="306" name="Google Shape;306;p14"/>
          <p:cNvSpPr/>
          <p:nvPr/>
        </p:nvSpPr>
        <p:spPr>
          <a:xfrm>
            <a:off x="1450787" y="4400615"/>
            <a:ext cx="4239012" cy="959588"/>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i="0" lang="en-US" sz="1400" u="none" cap="none" strike="noStrike">
                <a:solidFill>
                  <a:srgbClr val="2C408A"/>
                </a:solidFill>
                <a:latin typeface="Arial"/>
                <a:ea typeface="Arial"/>
                <a:cs typeface="Arial"/>
                <a:sym typeface="Arial"/>
              </a:rPr>
              <a:t>Minh bạch và an toàn</a:t>
            </a:r>
            <a:r>
              <a:rPr b="0" i="0" lang="en-US" sz="1400" u="none" cap="none" strike="noStrike">
                <a:solidFill>
                  <a:srgbClr val="2C408A"/>
                </a:solidFill>
                <a:latin typeface="Arial"/>
                <a:ea typeface="Arial"/>
                <a:cs typeface="Arial"/>
                <a:sym typeface="Arial"/>
              </a:rPr>
              <a:t>: Người dùng có thể kiểm tra được tính bảo mật và tính toàn vẹn của phần mềm, giảm nguy cơ gặp phải các phần mềm độc hại. Việc cộng đồng thường xuyên kiểm tra mã nguồn cũng giúp nhanh chóng phát hiện và khắc phục lỗ hổng bảo mật.</a:t>
            </a:r>
            <a:endParaRPr b="0" i="0" sz="1400" u="none" cap="none" strike="noStrike">
              <a:solidFill>
                <a:srgbClr val="2C408A"/>
              </a:solidFill>
              <a:latin typeface="Arial"/>
              <a:ea typeface="Arial"/>
              <a:cs typeface="Arial"/>
              <a:sym typeface="Arial"/>
            </a:endParaRPr>
          </a:p>
        </p:txBody>
      </p:sp>
      <p:sp>
        <p:nvSpPr>
          <p:cNvPr id="307" name="Google Shape;307;p14"/>
          <p:cNvSpPr/>
          <p:nvPr/>
        </p:nvSpPr>
        <p:spPr>
          <a:xfrm>
            <a:off x="753737" y="4653572"/>
            <a:ext cx="635004" cy="635001"/>
          </a:xfrm>
          <a:custGeom>
            <a:rect b="b" l="l" r="r" t="t"/>
            <a:pathLst>
              <a:path extrusionOk="0" h="331787" w="331788">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nvGrpSpPr>
          <p:cNvPr id="308" name="Google Shape;308;p14"/>
          <p:cNvGrpSpPr/>
          <p:nvPr/>
        </p:nvGrpSpPr>
        <p:grpSpPr>
          <a:xfrm>
            <a:off x="749295" y="2109127"/>
            <a:ext cx="614140" cy="527874"/>
            <a:chOff x="3440113" y="1050925"/>
            <a:chExt cx="390525" cy="333376"/>
          </a:xfrm>
        </p:grpSpPr>
        <p:sp>
          <p:nvSpPr>
            <p:cNvPr id="309" name="Google Shape;309;p14"/>
            <p:cNvSpPr/>
            <p:nvPr/>
          </p:nvSpPr>
          <p:spPr>
            <a:xfrm>
              <a:off x="3563938" y="1244600"/>
              <a:ext cx="69850" cy="71438"/>
            </a:xfrm>
            <a:custGeom>
              <a:rect b="b" l="l" r="r" t="t"/>
              <a:pathLst>
                <a:path extrusionOk="0" h="45" w="44">
                  <a:moveTo>
                    <a:pt x="44" y="25"/>
                  </a:moveTo>
                  <a:lnTo>
                    <a:pt x="19" y="0"/>
                  </a:lnTo>
                  <a:lnTo>
                    <a:pt x="19" y="0"/>
                  </a:lnTo>
                  <a:lnTo>
                    <a:pt x="0" y="45"/>
                  </a:lnTo>
                  <a:lnTo>
                    <a:pt x="44" y="25"/>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0" name="Google Shape;310;p14"/>
            <p:cNvSpPr/>
            <p:nvPr/>
          </p:nvSpPr>
          <p:spPr>
            <a:xfrm>
              <a:off x="3633788" y="1284288"/>
              <a:ext cx="1588" cy="1588"/>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1" name="Google Shape;311;p14"/>
            <p:cNvSpPr/>
            <p:nvPr/>
          </p:nvSpPr>
          <p:spPr>
            <a:xfrm>
              <a:off x="3605213" y="1074738"/>
              <a:ext cx="176213" cy="176213"/>
            </a:xfrm>
            <a:custGeom>
              <a:rect b="b" l="l" r="r" t="t"/>
              <a:pathLst>
                <a:path extrusionOk="0" h="110" w="110">
                  <a:moveTo>
                    <a:pt x="101" y="0"/>
                  </a:moveTo>
                  <a:lnTo>
                    <a:pt x="0" y="101"/>
                  </a:lnTo>
                  <a:lnTo>
                    <a:pt x="10" y="111"/>
                  </a:lnTo>
                  <a:lnTo>
                    <a:pt x="111" y="10"/>
                  </a:lnTo>
                  <a:lnTo>
                    <a:pt x="101" y="0"/>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2" name="Google Shape;312;p14"/>
            <p:cNvSpPr/>
            <p:nvPr/>
          </p:nvSpPr>
          <p:spPr>
            <a:xfrm>
              <a:off x="3629025" y="1098550"/>
              <a:ext cx="177800" cy="177800"/>
            </a:xfrm>
            <a:custGeom>
              <a:rect b="b" l="l" r="r" t="t"/>
              <a:pathLst>
                <a:path extrusionOk="0" h="112" w="112">
                  <a:moveTo>
                    <a:pt x="0" y="102"/>
                  </a:moveTo>
                  <a:lnTo>
                    <a:pt x="10" y="112"/>
                  </a:lnTo>
                  <a:lnTo>
                    <a:pt x="112" y="12"/>
                  </a:lnTo>
                  <a:lnTo>
                    <a:pt x="102" y="0"/>
                  </a:lnTo>
                  <a:lnTo>
                    <a:pt x="0" y="102"/>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3" name="Google Shape;313;p14"/>
            <p:cNvSpPr/>
            <p:nvPr/>
          </p:nvSpPr>
          <p:spPr>
            <a:xfrm>
              <a:off x="3775075" y="1050925"/>
              <a:ext cx="55563" cy="52388"/>
            </a:xfrm>
            <a:custGeom>
              <a:rect b="b" l="l" r="r" t="t"/>
              <a:pathLst>
                <a:path extrusionOk="0" h="20" w="21">
                  <a:moveTo>
                    <a:pt x="14" y="6"/>
                  </a:moveTo>
                  <a:cubicBezTo>
                    <a:pt x="8" y="0"/>
                    <a:pt x="0" y="6"/>
                    <a:pt x="0" y="6"/>
                  </a:cubicBezTo>
                  <a:cubicBezTo>
                    <a:pt x="15" y="20"/>
                    <a:pt x="15" y="20"/>
                    <a:pt x="15" y="20"/>
                  </a:cubicBezTo>
                  <a:cubicBezTo>
                    <a:pt x="15" y="20"/>
                    <a:pt x="21" y="14"/>
                    <a:pt x="14" y="6"/>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4" name="Google Shape;314;p14"/>
            <p:cNvSpPr/>
            <p:nvPr/>
          </p:nvSpPr>
          <p:spPr>
            <a:xfrm>
              <a:off x="3440113" y="1058863"/>
              <a:ext cx="327025" cy="325438"/>
            </a:xfrm>
            <a:custGeom>
              <a:rect b="b" l="l" r="r" t="t"/>
              <a:pathLst>
                <a:path extrusionOk="0" h="205" w="206">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sp>
        <p:nvSpPr>
          <p:cNvPr id="315" name="Google Shape;315;p14"/>
          <p:cNvSpPr/>
          <p:nvPr/>
        </p:nvSpPr>
        <p:spPr>
          <a:xfrm>
            <a:off x="741571" y="5752522"/>
            <a:ext cx="609614" cy="474778"/>
          </a:xfrm>
          <a:custGeom>
            <a:rect b="b" l="l" r="r" t="t"/>
            <a:pathLst>
              <a:path extrusionOk="0" h="2034" w="2608">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6" name="Google Shape;316;p14"/>
          <p:cNvSpPr/>
          <p:nvPr/>
        </p:nvSpPr>
        <p:spPr>
          <a:xfrm>
            <a:off x="5965818" y="3258173"/>
            <a:ext cx="609614" cy="569328"/>
          </a:xfrm>
          <a:custGeom>
            <a:rect b="b" l="l" r="r" t="t"/>
            <a:pathLst>
              <a:path extrusionOk="0" h="568475" w="608697">
                <a:moveTo>
                  <a:pt x="420884" y="485137"/>
                </a:moveTo>
                <a:lnTo>
                  <a:pt x="589080" y="485137"/>
                </a:lnTo>
                <a:cubicBezTo>
                  <a:pt x="599896" y="485137"/>
                  <a:pt x="608697" y="493851"/>
                  <a:pt x="608697" y="504650"/>
                </a:cubicBezTo>
                <a:lnTo>
                  <a:pt x="608697" y="511203"/>
                </a:lnTo>
                <a:cubicBezTo>
                  <a:pt x="608697" y="522002"/>
                  <a:pt x="599896" y="530716"/>
                  <a:pt x="589080" y="530716"/>
                </a:cubicBezTo>
                <a:lnTo>
                  <a:pt x="418721" y="530716"/>
                </a:lnTo>
                <a:cubicBezTo>
                  <a:pt x="386051" y="530716"/>
                  <a:pt x="355172" y="543526"/>
                  <a:pt x="330483" y="564900"/>
                </a:cubicBezTo>
                <a:cubicBezTo>
                  <a:pt x="327723" y="567283"/>
                  <a:pt x="324292" y="568475"/>
                  <a:pt x="320861" y="568475"/>
                </a:cubicBezTo>
                <a:lnTo>
                  <a:pt x="320861" y="526992"/>
                </a:lnTo>
                <a:cubicBezTo>
                  <a:pt x="320861" y="521556"/>
                  <a:pt x="323621" y="516491"/>
                  <a:pt x="328096" y="513438"/>
                </a:cubicBezTo>
                <a:cubicBezTo>
                  <a:pt x="355395" y="495042"/>
                  <a:pt x="387617" y="485137"/>
                  <a:pt x="420884" y="485137"/>
                </a:cubicBezTo>
                <a:close/>
                <a:moveTo>
                  <a:pt x="19622" y="485137"/>
                </a:moveTo>
                <a:lnTo>
                  <a:pt x="187860" y="485137"/>
                </a:lnTo>
                <a:cubicBezTo>
                  <a:pt x="221134" y="485137"/>
                  <a:pt x="253364" y="495042"/>
                  <a:pt x="280670" y="513438"/>
                </a:cubicBezTo>
                <a:cubicBezTo>
                  <a:pt x="285147" y="516491"/>
                  <a:pt x="287907" y="521556"/>
                  <a:pt x="287907" y="526992"/>
                </a:cubicBezTo>
                <a:lnTo>
                  <a:pt x="287907" y="568475"/>
                </a:lnTo>
                <a:cubicBezTo>
                  <a:pt x="284400" y="568475"/>
                  <a:pt x="280969" y="567283"/>
                  <a:pt x="278134" y="564826"/>
                </a:cubicBezTo>
                <a:cubicBezTo>
                  <a:pt x="253215" y="542856"/>
                  <a:pt x="221134" y="530716"/>
                  <a:pt x="187860" y="530716"/>
                </a:cubicBezTo>
                <a:lnTo>
                  <a:pt x="19622" y="530716"/>
                </a:lnTo>
                <a:cubicBezTo>
                  <a:pt x="8804" y="530716"/>
                  <a:pt x="0" y="522002"/>
                  <a:pt x="0" y="511203"/>
                </a:cubicBezTo>
                <a:lnTo>
                  <a:pt x="0" y="504650"/>
                </a:lnTo>
                <a:cubicBezTo>
                  <a:pt x="0" y="493851"/>
                  <a:pt x="8804" y="485137"/>
                  <a:pt x="19622" y="485137"/>
                </a:cubicBezTo>
                <a:close/>
                <a:moveTo>
                  <a:pt x="420884" y="29920"/>
                </a:moveTo>
                <a:lnTo>
                  <a:pt x="438710" y="29920"/>
                </a:lnTo>
                <a:lnTo>
                  <a:pt x="438710" y="162804"/>
                </a:lnTo>
                <a:cubicBezTo>
                  <a:pt x="438710" y="174126"/>
                  <a:pt x="442887" y="184926"/>
                  <a:pt x="450421" y="193343"/>
                </a:cubicBezTo>
                <a:lnTo>
                  <a:pt x="473469" y="218817"/>
                </a:lnTo>
                <a:cubicBezTo>
                  <a:pt x="480256" y="226341"/>
                  <a:pt x="489953" y="230661"/>
                  <a:pt x="500097" y="230661"/>
                </a:cubicBezTo>
                <a:cubicBezTo>
                  <a:pt x="510241" y="230661"/>
                  <a:pt x="520012" y="226341"/>
                  <a:pt x="526799" y="218817"/>
                </a:cubicBezTo>
                <a:lnTo>
                  <a:pt x="549772" y="193343"/>
                </a:lnTo>
                <a:cubicBezTo>
                  <a:pt x="557380" y="184926"/>
                  <a:pt x="561557" y="174126"/>
                  <a:pt x="561557" y="162804"/>
                </a:cubicBezTo>
                <a:lnTo>
                  <a:pt x="561557" y="29920"/>
                </a:lnTo>
                <a:lnTo>
                  <a:pt x="589080" y="29920"/>
                </a:lnTo>
                <a:cubicBezTo>
                  <a:pt x="599896" y="29920"/>
                  <a:pt x="608697" y="38635"/>
                  <a:pt x="608697" y="49435"/>
                </a:cubicBezTo>
                <a:lnTo>
                  <a:pt x="608697" y="440489"/>
                </a:lnTo>
                <a:cubicBezTo>
                  <a:pt x="608697" y="451289"/>
                  <a:pt x="599896" y="460004"/>
                  <a:pt x="589080" y="460004"/>
                </a:cubicBezTo>
                <a:lnTo>
                  <a:pt x="420884" y="460004"/>
                </a:lnTo>
                <a:cubicBezTo>
                  <a:pt x="384037" y="460004"/>
                  <a:pt x="348533" y="473412"/>
                  <a:pt x="320861" y="497769"/>
                </a:cubicBezTo>
                <a:lnTo>
                  <a:pt x="320861" y="67610"/>
                </a:lnTo>
                <a:cubicBezTo>
                  <a:pt x="348533" y="43327"/>
                  <a:pt x="384037" y="29920"/>
                  <a:pt x="420884" y="29920"/>
                </a:cubicBezTo>
                <a:close/>
                <a:moveTo>
                  <a:pt x="19622" y="29920"/>
                </a:moveTo>
                <a:lnTo>
                  <a:pt x="187860" y="29920"/>
                </a:lnTo>
                <a:cubicBezTo>
                  <a:pt x="224715" y="29920"/>
                  <a:pt x="260228" y="43327"/>
                  <a:pt x="287907" y="67610"/>
                </a:cubicBezTo>
                <a:lnTo>
                  <a:pt x="287907" y="497769"/>
                </a:lnTo>
                <a:cubicBezTo>
                  <a:pt x="260228" y="473412"/>
                  <a:pt x="224715" y="460004"/>
                  <a:pt x="187860" y="460004"/>
                </a:cubicBezTo>
                <a:lnTo>
                  <a:pt x="19622" y="460004"/>
                </a:lnTo>
                <a:cubicBezTo>
                  <a:pt x="8804" y="460004"/>
                  <a:pt x="0" y="451289"/>
                  <a:pt x="0" y="440489"/>
                </a:cubicBezTo>
                <a:lnTo>
                  <a:pt x="0" y="49435"/>
                </a:lnTo>
                <a:cubicBezTo>
                  <a:pt x="0" y="38635"/>
                  <a:pt x="8804" y="29920"/>
                  <a:pt x="19622" y="29920"/>
                </a:cubicBezTo>
                <a:close/>
                <a:moveTo>
                  <a:pt x="484356" y="0"/>
                </a:moveTo>
                <a:lnTo>
                  <a:pt x="515833" y="0"/>
                </a:lnTo>
                <a:cubicBezTo>
                  <a:pt x="526648" y="0"/>
                  <a:pt x="535450" y="8787"/>
                  <a:pt x="535450" y="19586"/>
                </a:cubicBezTo>
                <a:lnTo>
                  <a:pt x="535450" y="29937"/>
                </a:lnTo>
                <a:lnTo>
                  <a:pt x="535450" y="162791"/>
                </a:lnTo>
                <a:cubicBezTo>
                  <a:pt x="535450" y="167632"/>
                  <a:pt x="533660" y="172249"/>
                  <a:pt x="530378" y="175898"/>
                </a:cubicBezTo>
                <a:lnTo>
                  <a:pt x="507404" y="201367"/>
                </a:lnTo>
                <a:cubicBezTo>
                  <a:pt x="505465" y="203526"/>
                  <a:pt x="502780" y="204569"/>
                  <a:pt x="500095" y="204569"/>
                </a:cubicBezTo>
                <a:cubicBezTo>
                  <a:pt x="497409" y="204569"/>
                  <a:pt x="494799" y="203526"/>
                  <a:pt x="492860" y="201367"/>
                </a:cubicBezTo>
                <a:lnTo>
                  <a:pt x="469811" y="175898"/>
                </a:lnTo>
                <a:cubicBezTo>
                  <a:pt x="466604" y="172249"/>
                  <a:pt x="464814" y="167632"/>
                  <a:pt x="464814" y="162791"/>
                </a:cubicBezTo>
                <a:lnTo>
                  <a:pt x="464814" y="29937"/>
                </a:lnTo>
                <a:lnTo>
                  <a:pt x="464814" y="19586"/>
                </a:lnTo>
                <a:cubicBezTo>
                  <a:pt x="464814" y="8787"/>
                  <a:pt x="473541" y="0"/>
                  <a:pt x="48435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62626"/>
              </a:solidFill>
              <a:latin typeface="Arial"/>
              <a:ea typeface="Arial"/>
              <a:cs typeface="Arial"/>
              <a:sym typeface="Arial"/>
            </a:endParaRPr>
          </a:p>
        </p:txBody>
      </p:sp>
      <p:sp>
        <p:nvSpPr>
          <p:cNvPr id="317" name="Google Shape;317;p14"/>
          <p:cNvSpPr/>
          <p:nvPr/>
        </p:nvSpPr>
        <p:spPr>
          <a:xfrm>
            <a:off x="710132" y="3364230"/>
            <a:ext cx="609614" cy="474778"/>
          </a:xfrm>
          <a:custGeom>
            <a:rect b="b" l="l" r="r" t="t"/>
            <a:pathLst>
              <a:path extrusionOk="0" h="2034" w="2608">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318" name="Google Shape;318;p14"/>
          <p:cNvSpPr/>
          <p:nvPr/>
        </p:nvSpPr>
        <p:spPr>
          <a:xfrm>
            <a:off x="1511075" y="5469743"/>
            <a:ext cx="4239012" cy="959588"/>
          </a:xfrm>
          <a:prstGeom prst="rect">
            <a:avLst/>
          </a:prstGeom>
          <a:noFill/>
          <a:ln>
            <a:noFill/>
          </a:ln>
        </p:spPr>
        <p:txBody>
          <a:bodyPr anchorCtr="0" anchor="t" bIns="45700" lIns="91425" spcFirstLastPara="1" rIns="91425" wrap="square" tIns="45700">
            <a:normAutofit/>
          </a:bodyPr>
          <a:lstStyle/>
          <a:p>
            <a:pPr indent="0" lvl="1" marL="0" marR="0" rtl="0" algn="l">
              <a:spcBef>
                <a:spcPts val="0"/>
              </a:spcBef>
              <a:spcAft>
                <a:spcPts val="0"/>
              </a:spcAft>
              <a:buNone/>
            </a:pPr>
            <a:r>
              <a:t/>
            </a:r>
            <a:endParaRPr b="0" i="0" sz="1400" u="none" cap="none" strike="noStrike">
              <a:solidFill>
                <a:srgbClr val="413393"/>
              </a:solidFill>
              <a:latin typeface="Arial"/>
              <a:ea typeface="Arial"/>
              <a:cs typeface="Arial"/>
              <a:sym typeface="Arial"/>
            </a:endParaRPr>
          </a:p>
        </p:txBody>
      </p:sp>
      <p:sp>
        <p:nvSpPr>
          <p:cNvPr id="319" name="Google Shape;319;p14"/>
          <p:cNvSpPr txBox="1"/>
          <p:nvPr/>
        </p:nvSpPr>
        <p:spPr>
          <a:xfrm>
            <a:off x="1410966" y="5622866"/>
            <a:ext cx="53086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C408A"/>
                </a:solidFill>
                <a:latin typeface="Arial"/>
                <a:ea typeface="Arial"/>
                <a:cs typeface="Arial"/>
                <a:sym typeface="Arial"/>
              </a:rPr>
              <a:t>Khả năng tùy chỉnh</a:t>
            </a:r>
            <a:r>
              <a:rPr lang="en-US" sz="1400">
                <a:solidFill>
                  <a:srgbClr val="2C408A"/>
                </a:solidFill>
                <a:latin typeface="Arial"/>
                <a:ea typeface="Arial"/>
                <a:cs typeface="Arial"/>
                <a:sym typeface="Arial"/>
              </a:rPr>
              <a:t>: Phần mềm nguồn mở cho phép người dùng tùy chỉnh và điều chỉnh để phù hợp với nhu cầu cụ thể của họ, từ đó tối ưu hóa hiệu suất và chức năng</a:t>
            </a: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图片包含 背景图案&#10;&#10;描述已自动生成" id="324" name="Google Shape;324;p15"/>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325" name="Google Shape;325;p15"/>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326" name="Google Shape;326;p15"/>
          <p:cNvSpPr/>
          <p:nvPr/>
        </p:nvSpPr>
        <p:spPr>
          <a:xfrm>
            <a:off x="3340097" y="646725"/>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15"/>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15"/>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15"/>
          <p:cNvSpPr txBox="1"/>
          <p:nvPr/>
        </p:nvSpPr>
        <p:spPr>
          <a:xfrm>
            <a:off x="3869449" y="3402626"/>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fontScale="62500" lnSpcReduction="20000"/>
          </a:bodyPr>
          <a:lstStyle/>
          <a:p>
            <a:pPr indent="0" lvl="0" marL="0" marR="0" rtl="0" algn="ctr">
              <a:lnSpc>
                <a:spcPct val="114000"/>
              </a:lnSpc>
              <a:spcBef>
                <a:spcPts val="0"/>
              </a:spcBef>
              <a:spcAft>
                <a:spcPts val="0"/>
              </a:spcAft>
              <a:buNone/>
            </a:pPr>
            <a:r>
              <a:rPr lang="en-US" sz="3600">
                <a:solidFill>
                  <a:schemeClr val="lt1"/>
                </a:solidFill>
                <a:latin typeface="Arial"/>
                <a:ea typeface="Arial"/>
                <a:cs typeface="Arial"/>
                <a:sym typeface="Arial"/>
              </a:rPr>
              <a:t>Phần Mềm Nguồn Mở Tiêu Biểu</a:t>
            </a:r>
            <a:endParaRPr sz="3600">
              <a:solidFill>
                <a:schemeClr val="lt1"/>
              </a:solidFill>
              <a:latin typeface="Noto Sans"/>
              <a:ea typeface="Noto Sans"/>
              <a:cs typeface="Noto Sans"/>
              <a:sym typeface="Noto Sans"/>
            </a:endParaRPr>
          </a:p>
        </p:txBody>
      </p:sp>
      <p:sp>
        <p:nvSpPr>
          <p:cNvPr id="330" name="Google Shape;330;p15"/>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05</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图表&#10;&#10;描述已自动生成" id="335" name="Google Shape;335;p16"/>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336" name="Google Shape;336;p16"/>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400">
              <a:solidFill>
                <a:srgbClr val="2C408A"/>
              </a:solidFill>
              <a:latin typeface="Arial"/>
              <a:ea typeface="Arial"/>
              <a:cs typeface="Arial"/>
              <a:sym typeface="Arial"/>
            </a:endParaRPr>
          </a:p>
        </p:txBody>
      </p:sp>
      <p:pic>
        <p:nvPicPr>
          <p:cNvPr descr="毕业帽 纯色填充" id="337" name="Google Shape;337;p16"/>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grpSp>
        <p:nvGrpSpPr>
          <p:cNvPr id="338" name="Google Shape;338;p16"/>
          <p:cNvGrpSpPr/>
          <p:nvPr/>
        </p:nvGrpSpPr>
        <p:grpSpPr>
          <a:xfrm>
            <a:off x="1685108" y="2665525"/>
            <a:ext cx="9264334" cy="1169120"/>
            <a:chOff x="1598200" y="3210716"/>
            <a:chExt cx="2654331" cy="334965"/>
          </a:xfrm>
        </p:grpSpPr>
        <p:sp>
          <p:nvSpPr>
            <p:cNvPr id="339" name="Google Shape;339;p16"/>
            <p:cNvSpPr/>
            <p:nvPr/>
          </p:nvSpPr>
          <p:spPr>
            <a:xfrm>
              <a:off x="1598200" y="3217069"/>
              <a:ext cx="431800" cy="328612"/>
            </a:xfrm>
            <a:custGeom>
              <a:rect b="b" l="l" r="r" t="t"/>
              <a:pathLst>
                <a:path extrusionOk="0" h="180" w="236">
                  <a:moveTo>
                    <a:pt x="90" y="0"/>
                  </a:moveTo>
                  <a:cubicBezTo>
                    <a:pt x="155" y="0"/>
                    <a:pt x="155" y="0"/>
                    <a:pt x="155" y="0"/>
                  </a:cubicBezTo>
                  <a:cubicBezTo>
                    <a:pt x="180" y="0"/>
                    <a:pt x="202" y="10"/>
                    <a:pt x="219" y="26"/>
                  </a:cubicBezTo>
                  <a:cubicBezTo>
                    <a:pt x="226" y="34"/>
                    <a:pt x="232" y="42"/>
                    <a:pt x="236" y="51"/>
                  </a:cubicBezTo>
                  <a:cubicBezTo>
                    <a:pt x="187" y="51"/>
                    <a:pt x="187" y="51"/>
                    <a:pt x="187" y="51"/>
                  </a:cubicBezTo>
                  <a:cubicBezTo>
                    <a:pt x="178" y="44"/>
                    <a:pt x="167" y="40"/>
                    <a:pt x="155" y="40"/>
                  </a:cubicBezTo>
                  <a:cubicBezTo>
                    <a:pt x="90" y="40"/>
                    <a:pt x="90" y="40"/>
                    <a:pt x="90" y="40"/>
                  </a:cubicBezTo>
                  <a:cubicBezTo>
                    <a:pt x="76" y="40"/>
                    <a:pt x="64" y="46"/>
                    <a:pt x="55" y="55"/>
                  </a:cubicBezTo>
                  <a:cubicBezTo>
                    <a:pt x="46" y="64"/>
                    <a:pt x="40" y="76"/>
                    <a:pt x="40" y="90"/>
                  </a:cubicBezTo>
                  <a:cubicBezTo>
                    <a:pt x="40" y="90"/>
                    <a:pt x="40" y="90"/>
                    <a:pt x="40" y="90"/>
                  </a:cubicBezTo>
                  <a:cubicBezTo>
                    <a:pt x="40" y="104"/>
                    <a:pt x="46" y="116"/>
                    <a:pt x="55" y="125"/>
                  </a:cubicBezTo>
                  <a:cubicBezTo>
                    <a:pt x="64" y="134"/>
                    <a:pt x="76" y="140"/>
                    <a:pt x="90" y="140"/>
                  </a:cubicBezTo>
                  <a:cubicBezTo>
                    <a:pt x="155" y="140"/>
                    <a:pt x="155" y="140"/>
                    <a:pt x="155" y="140"/>
                  </a:cubicBezTo>
                  <a:cubicBezTo>
                    <a:pt x="167" y="140"/>
                    <a:pt x="178" y="135"/>
                    <a:pt x="187" y="128"/>
                  </a:cubicBezTo>
                  <a:cubicBezTo>
                    <a:pt x="236" y="128"/>
                    <a:pt x="236" y="128"/>
                    <a:pt x="236" y="128"/>
                  </a:cubicBezTo>
                  <a:cubicBezTo>
                    <a:pt x="232" y="138"/>
                    <a:pt x="226" y="146"/>
                    <a:pt x="219" y="153"/>
                  </a:cubicBezTo>
                  <a:cubicBezTo>
                    <a:pt x="202" y="170"/>
                    <a:pt x="180" y="180"/>
                    <a:pt x="155" y="180"/>
                  </a:cubicBezTo>
                  <a:cubicBezTo>
                    <a:pt x="90" y="180"/>
                    <a:pt x="90" y="180"/>
                    <a:pt x="90" y="180"/>
                  </a:cubicBezTo>
                  <a:cubicBezTo>
                    <a:pt x="65" y="180"/>
                    <a:pt x="43" y="170"/>
                    <a:pt x="27" y="153"/>
                  </a:cubicBezTo>
                  <a:cubicBezTo>
                    <a:pt x="10" y="137"/>
                    <a:pt x="0" y="115"/>
                    <a:pt x="0" y="90"/>
                  </a:cubicBezTo>
                  <a:cubicBezTo>
                    <a:pt x="0" y="90"/>
                    <a:pt x="0" y="90"/>
                    <a:pt x="0" y="90"/>
                  </a:cubicBezTo>
                  <a:cubicBezTo>
                    <a:pt x="0" y="65"/>
                    <a:pt x="10" y="43"/>
                    <a:pt x="27" y="26"/>
                  </a:cubicBezTo>
                  <a:cubicBezTo>
                    <a:pt x="43" y="10"/>
                    <a:pt x="65" y="0"/>
                    <a:pt x="90" y="0"/>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340" name="Google Shape;340;p16"/>
            <p:cNvSpPr/>
            <p:nvPr/>
          </p:nvSpPr>
          <p:spPr>
            <a:xfrm>
              <a:off x="3822318" y="3210716"/>
              <a:ext cx="430213" cy="328612"/>
            </a:xfrm>
            <a:custGeom>
              <a:rect b="b" l="l" r="r" t="t"/>
              <a:pathLst>
                <a:path extrusionOk="0" h="180" w="236">
                  <a:moveTo>
                    <a:pt x="81" y="0"/>
                  </a:moveTo>
                  <a:cubicBezTo>
                    <a:pt x="146" y="0"/>
                    <a:pt x="146" y="0"/>
                    <a:pt x="146" y="0"/>
                  </a:cubicBezTo>
                  <a:cubicBezTo>
                    <a:pt x="170" y="0"/>
                    <a:pt x="193" y="10"/>
                    <a:pt x="209" y="26"/>
                  </a:cubicBezTo>
                  <a:cubicBezTo>
                    <a:pt x="226" y="43"/>
                    <a:pt x="236" y="65"/>
                    <a:pt x="236" y="90"/>
                  </a:cubicBezTo>
                  <a:cubicBezTo>
                    <a:pt x="236" y="90"/>
                    <a:pt x="236" y="90"/>
                    <a:pt x="236" y="90"/>
                  </a:cubicBezTo>
                  <a:cubicBezTo>
                    <a:pt x="236" y="115"/>
                    <a:pt x="226" y="137"/>
                    <a:pt x="209" y="153"/>
                  </a:cubicBezTo>
                  <a:cubicBezTo>
                    <a:pt x="193" y="170"/>
                    <a:pt x="170" y="180"/>
                    <a:pt x="146" y="180"/>
                  </a:cubicBezTo>
                  <a:cubicBezTo>
                    <a:pt x="81" y="180"/>
                    <a:pt x="81" y="180"/>
                    <a:pt x="81" y="180"/>
                  </a:cubicBezTo>
                  <a:cubicBezTo>
                    <a:pt x="56" y="180"/>
                    <a:pt x="33" y="170"/>
                    <a:pt x="17" y="153"/>
                  </a:cubicBezTo>
                  <a:cubicBezTo>
                    <a:pt x="10" y="146"/>
                    <a:pt x="4" y="138"/>
                    <a:pt x="0" y="128"/>
                  </a:cubicBezTo>
                  <a:cubicBezTo>
                    <a:pt x="49" y="128"/>
                    <a:pt x="49" y="128"/>
                    <a:pt x="49" y="128"/>
                  </a:cubicBezTo>
                  <a:cubicBezTo>
                    <a:pt x="58" y="135"/>
                    <a:pt x="69" y="140"/>
                    <a:pt x="81" y="140"/>
                  </a:cubicBezTo>
                  <a:cubicBezTo>
                    <a:pt x="146" y="140"/>
                    <a:pt x="146" y="140"/>
                    <a:pt x="146" y="140"/>
                  </a:cubicBezTo>
                  <a:cubicBezTo>
                    <a:pt x="159" y="140"/>
                    <a:pt x="172" y="134"/>
                    <a:pt x="181" y="125"/>
                  </a:cubicBezTo>
                  <a:cubicBezTo>
                    <a:pt x="190" y="116"/>
                    <a:pt x="196" y="104"/>
                    <a:pt x="196" y="90"/>
                  </a:cubicBezTo>
                  <a:cubicBezTo>
                    <a:pt x="196" y="90"/>
                    <a:pt x="196" y="90"/>
                    <a:pt x="196" y="90"/>
                  </a:cubicBezTo>
                  <a:cubicBezTo>
                    <a:pt x="196" y="76"/>
                    <a:pt x="190" y="64"/>
                    <a:pt x="181" y="55"/>
                  </a:cubicBezTo>
                  <a:cubicBezTo>
                    <a:pt x="172" y="46"/>
                    <a:pt x="159" y="40"/>
                    <a:pt x="146" y="40"/>
                  </a:cubicBezTo>
                  <a:cubicBezTo>
                    <a:pt x="81" y="40"/>
                    <a:pt x="81" y="40"/>
                    <a:pt x="81" y="40"/>
                  </a:cubicBezTo>
                  <a:cubicBezTo>
                    <a:pt x="69" y="40"/>
                    <a:pt x="58" y="44"/>
                    <a:pt x="49" y="51"/>
                  </a:cubicBezTo>
                  <a:cubicBezTo>
                    <a:pt x="0" y="51"/>
                    <a:pt x="0" y="51"/>
                    <a:pt x="0" y="51"/>
                  </a:cubicBezTo>
                  <a:cubicBezTo>
                    <a:pt x="4" y="42"/>
                    <a:pt x="10" y="34"/>
                    <a:pt x="17" y="26"/>
                  </a:cubicBezTo>
                  <a:cubicBezTo>
                    <a:pt x="33" y="10"/>
                    <a:pt x="56" y="0"/>
                    <a:pt x="81" y="0"/>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341" name="Google Shape;341;p16"/>
            <p:cNvSpPr/>
            <p:nvPr/>
          </p:nvSpPr>
          <p:spPr>
            <a:xfrm>
              <a:off x="1898238" y="3347244"/>
              <a:ext cx="363538" cy="66675"/>
            </a:xfrm>
            <a:custGeom>
              <a:rect b="b" l="l" r="r" t="t"/>
              <a:pathLst>
                <a:path extrusionOk="0" h="37" w="199">
                  <a:moveTo>
                    <a:pt x="19" y="0"/>
                  </a:moveTo>
                  <a:cubicBezTo>
                    <a:pt x="181" y="0"/>
                    <a:pt x="181" y="0"/>
                    <a:pt x="181" y="0"/>
                  </a:cubicBezTo>
                  <a:cubicBezTo>
                    <a:pt x="191" y="0"/>
                    <a:pt x="199" y="9"/>
                    <a:pt x="199" y="19"/>
                  </a:cubicBezTo>
                  <a:cubicBezTo>
                    <a:pt x="199" y="19"/>
                    <a:pt x="199" y="19"/>
                    <a:pt x="199" y="19"/>
                  </a:cubicBezTo>
                  <a:cubicBezTo>
                    <a:pt x="199" y="29"/>
                    <a:pt x="191" y="37"/>
                    <a:pt x="181" y="37"/>
                  </a:cubicBezTo>
                  <a:cubicBezTo>
                    <a:pt x="19" y="37"/>
                    <a:pt x="19" y="37"/>
                    <a:pt x="19" y="37"/>
                  </a:cubicBezTo>
                  <a:cubicBezTo>
                    <a:pt x="8" y="37"/>
                    <a:pt x="0" y="29"/>
                    <a:pt x="0" y="19"/>
                  </a:cubicBezTo>
                  <a:cubicBezTo>
                    <a:pt x="0" y="19"/>
                    <a:pt x="0" y="19"/>
                    <a:pt x="0" y="19"/>
                  </a:cubicBezTo>
                  <a:cubicBezTo>
                    <a:pt x="0" y="9"/>
                    <a:pt x="8" y="0"/>
                    <a:pt x="19" y="0"/>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342" name="Google Shape;342;p16"/>
            <p:cNvSpPr/>
            <p:nvPr/>
          </p:nvSpPr>
          <p:spPr>
            <a:xfrm>
              <a:off x="2123719" y="3217069"/>
              <a:ext cx="412637" cy="328612"/>
            </a:xfrm>
            <a:custGeom>
              <a:rect b="b" l="l" r="r" t="t"/>
              <a:pathLst>
                <a:path extrusionOk="0" h="396225" w="497538">
                  <a:moveTo>
                    <a:pt x="0" y="282250"/>
                  </a:moveTo>
                  <a:lnTo>
                    <a:pt x="108213" y="282250"/>
                  </a:lnTo>
                  <a:lnTo>
                    <a:pt x="140065" y="300746"/>
                  </a:lnTo>
                  <a:cubicBezTo>
                    <a:pt x="151880" y="305424"/>
                    <a:pt x="164518" y="308175"/>
                    <a:pt x="177706" y="308175"/>
                  </a:cubicBezTo>
                  <a:cubicBezTo>
                    <a:pt x="320577" y="308175"/>
                    <a:pt x="320577" y="308175"/>
                    <a:pt x="320577" y="308175"/>
                  </a:cubicBezTo>
                  <a:cubicBezTo>
                    <a:pt x="334864" y="308175"/>
                    <a:pt x="349151" y="304873"/>
                    <a:pt x="362339" y="299095"/>
                  </a:cubicBezTo>
                  <a:lnTo>
                    <a:pt x="387086" y="282250"/>
                  </a:lnTo>
                  <a:lnTo>
                    <a:pt x="497538" y="282250"/>
                  </a:lnTo>
                  <a:lnTo>
                    <a:pt x="459052" y="336791"/>
                  </a:lnTo>
                  <a:cubicBezTo>
                    <a:pt x="423884" y="374213"/>
                    <a:pt x="373329" y="396225"/>
                    <a:pt x="320577" y="396225"/>
                  </a:cubicBezTo>
                  <a:cubicBezTo>
                    <a:pt x="177706" y="396225"/>
                    <a:pt x="177706" y="396225"/>
                    <a:pt x="177706" y="396225"/>
                  </a:cubicBezTo>
                  <a:cubicBezTo>
                    <a:pt x="122756" y="396225"/>
                    <a:pt x="72202" y="374213"/>
                    <a:pt x="37033" y="336791"/>
                  </a:cubicBezTo>
                  <a:close/>
                  <a:moveTo>
                    <a:pt x="177706" y="0"/>
                  </a:moveTo>
                  <a:cubicBezTo>
                    <a:pt x="320577" y="0"/>
                    <a:pt x="320577" y="0"/>
                    <a:pt x="320577" y="0"/>
                  </a:cubicBezTo>
                  <a:cubicBezTo>
                    <a:pt x="373329" y="0"/>
                    <a:pt x="423884" y="22013"/>
                    <a:pt x="459052" y="57233"/>
                  </a:cubicBezTo>
                  <a:lnTo>
                    <a:pt x="495711" y="110801"/>
                  </a:lnTo>
                  <a:lnTo>
                    <a:pt x="382423" y="110801"/>
                  </a:lnTo>
                  <a:lnTo>
                    <a:pt x="362339" y="97130"/>
                  </a:lnTo>
                  <a:cubicBezTo>
                    <a:pt x="349151" y="91352"/>
                    <a:pt x="334864" y="88050"/>
                    <a:pt x="320577" y="88050"/>
                  </a:cubicBezTo>
                  <a:cubicBezTo>
                    <a:pt x="177706" y="88050"/>
                    <a:pt x="177706" y="88050"/>
                    <a:pt x="177706" y="88050"/>
                  </a:cubicBezTo>
                  <a:cubicBezTo>
                    <a:pt x="164518" y="88050"/>
                    <a:pt x="151880" y="90251"/>
                    <a:pt x="140065" y="94379"/>
                  </a:cubicBezTo>
                  <a:lnTo>
                    <a:pt x="110044" y="110801"/>
                  </a:lnTo>
                  <a:lnTo>
                    <a:pt x="660" y="110801"/>
                  </a:lnTo>
                  <a:lnTo>
                    <a:pt x="37033" y="57233"/>
                  </a:lnTo>
                  <a:cubicBezTo>
                    <a:pt x="72202" y="22013"/>
                    <a:pt x="122756" y="0"/>
                    <a:pt x="177706"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343" name="Google Shape;343;p16"/>
            <p:cNvSpPr/>
            <p:nvPr/>
          </p:nvSpPr>
          <p:spPr>
            <a:xfrm>
              <a:off x="2422113" y="3347243"/>
              <a:ext cx="363538" cy="66675"/>
            </a:xfrm>
            <a:custGeom>
              <a:rect b="b" l="l" r="r" t="t"/>
              <a:pathLst>
                <a:path extrusionOk="0" h="37" w="199">
                  <a:moveTo>
                    <a:pt x="19" y="0"/>
                  </a:moveTo>
                  <a:cubicBezTo>
                    <a:pt x="181" y="0"/>
                    <a:pt x="181" y="0"/>
                    <a:pt x="181" y="0"/>
                  </a:cubicBezTo>
                  <a:cubicBezTo>
                    <a:pt x="191" y="0"/>
                    <a:pt x="199" y="9"/>
                    <a:pt x="199" y="19"/>
                  </a:cubicBezTo>
                  <a:cubicBezTo>
                    <a:pt x="199" y="19"/>
                    <a:pt x="199" y="19"/>
                    <a:pt x="199" y="19"/>
                  </a:cubicBezTo>
                  <a:cubicBezTo>
                    <a:pt x="199" y="29"/>
                    <a:pt x="191" y="37"/>
                    <a:pt x="181" y="37"/>
                  </a:cubicBezTo>
                  <a:cubicBezTo>
                    <a:pt x="19" y="37"/>
                    <a:pt x="19" y="37"/>
                    <a:pt x="19" y="37"/>
                  </a:cubicBezTo>
                  <a:cubicBezTo>
                    <a:pt x="8" y="37"/>
                    <a:pt x="0" y="29"/>
                    <a:pt x="0" y="19"/>
                  </a:cubicBezTo>
                  <a:cubicBezTo>
                    <a:pt x="0" y="19"/>
                    <a:pt x="0" y="19"/>
                    <a:pt x="0" y="19"/>
                  </a:cubicBezTo>
                  <a:cubicBezTo>
                    <a:pt x="0" y="9"/>
                    <a:pt x="8" y="0"/>
                    <a:pt x="19"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344" name="Google Shape;344;p16"/>
            <p:cNvSpPr/>
            <p:nvPr/>
          </p:nvSpPr>
          <p:spPr>
            <a:xfrm>
              <a:off x="2696693" y="3217069"/>
              <a:ext cx="412637" cy="328612"/>
            </a:xfrm>
            <a:custGeom>
              <a:rect b="b" l="l" r="r" t="t"/>
              <a:pathLst>
                <a:path extrusionOk="0" h="396225" w="497538">
                  <a:moveTo>
                    <a:pt x="0" y="282250"/>
                  </a:moveTo>
                  <a:lnTo>
                    <a:pt x="108213" y="282250"/>
                  </a:lnTo>
                  <a:lnTo>
                    <a:pt x="140065" y="300746"/>
                  </a:lnTo>
                  <a:cubicBezTo>
                    <a:pt x="151880" y="305424"/>
                    <a:pt x="164518" y="308175"/>
                    <a:pt x="177706" y="308175"/>
                  </a:cubicBezTo>
                  <a:cubicBezTo>
                    <a:pt x="320577" y="308175"/>
                    <a:pt x="320577" y="308175"/>
                    <a:pt x="320577" y="308175"/>
                  </a:cubicBezTo>
                  <a:cubicBezTo>
                    <a:pt x="334864" y="308175"/>
                    <a:pt x="349151" y="304873"/>
                    <a:pt x="362339" y="299095"/>
                  </a:cubicBezTo>
                  <a:lnTo>
                    <a:pt x="387086" y="282250"/>
                  </a:lnTo>
                  <a:lnTo>
                    <a:pt x="497538" y="282250"/>
                  </a:lnTo>
                  <a:lnTo>
                    <a:pt x="459052" y="336791"/>
                  </a:lnTo>
                  <a:cubicBezTo>
                    <a:pt x="423884" y="374213"/>
                    <a:pt x="373329" y="396225"/>
                    <a:pt x="320577" y="396225"/>
                  </a:cubicBezTo>
                  <a:cubicBezTo>
                    <a:pt x="177706" y="396225"/>
                    <a:pt x="177706" y="396225"/>
                    <a:pt x="177706" y="396225"/>
                  </a:cubicBezTo>
                  <a:cubicBezTo>
                    <a:pt x="122756" y="396225"/>
                    <a:pt x="72202" y="374213"/>
                    <a:pt x="37033" y="336791"/>
                  </a:cubicBezTo>
                  <a:close/>
                  <a:moveTo>
                    <a:pt x="177706" y="0"/>
                  </a:moveTo>
                  <a:cubicBezTo>
                    <a:pt x="320577" y="0"/>
                    <a:pt x="320577" y="0"/>
                    <a:pt x="320577" y="0"/>
                  </a:cubicBezTo>
                  <a:cubicBezTo>
                    <a:pt x="373329" y="0"/>
                    <a:pt x="423884" y="22013"/>
                    <a:pt x="459052" y="57233"/>
                  </a:cubicBezTo>
                  <a:lnTo>
                    <a:pt x="495711" y="110801"/>
                  </a:lnTo>
                  <a:lnTo>
                    <a:pt x="382423" y="110801"/>
                  </a:lnTo>
                  <a:lnTo>
                    <a:pt x="362339" y="97130"/>
                  </a:lnTo>
                  <a:cubicBezTo>
                    <a:pt x="349151" y="91352"/>
                    <a:pt x="334864" y="88050"/>
                    <a:pt x="320577" y="88050"/>
                  </a:cubicBezTo>
                  <a:cubicBezTo>
                    <a:pt x="177706" y="88050"/>
                    <a:pt x="177706" y="88050"/>
                    <a:pt x="177706" y="88050"/>
                  </a:cubicBezTo>
                  <a:cubicBezTo>
                    <a:pt x="164518" y="88050"/>
                    <a:pt x="151880" y="90251"/>
                    <a:pt x="140065" y="94379"/>
                  </a:cubicBezTo>
                  <a:lnTo>
                    <a:pt x="110044" y="110801"/>
                  </a:lnTo>
                  <a:lnTo>
                    <a:pt x="660" y="110801"/>
                  </a:lnTo>
                  <a:lnTo>
                    <a:pt x="37033" y="57233"/>
                  </a:lnTo>
                  <a:cubicBezTo>
                    <a:pt x="72202" y="22013"/>
                    <a:pt x="122756" y="0"/>
                    <a:pt x="177706" y="0"/>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345" name="Google Shape;345;p16"/>
            <p:cNvSpPr/>
            <p:nvPr/>
          </p:nvSpPr>
          <p:spPr>
            <a:xfrm>
              <a:off x="3234778" y="3217069"/>
              <a:ext cx="412637" cy="328612"/>
            </a:xfrm>
            <a:custGeom>
              <a:rect b="b" l="l" r="r" t="t"/>
              <a:pathLst>
                <a:path extrusionOk="0" h="396225" w="497538">
                  <a:moveTo>
                    <a:pt x="0" y="282250"/>
                  </a:moveTo>
                  <a:lnTo>
                    <a:pt x="108213" y="282250"/>
                  </a:lnTo>
                  <a:lnTo>
                    <a:pt x="140065" y="300746"/>
                  </a:lnTo>
                  <a:cubicBezTo>
                    <a:pt x="151880" y="305424"/>
                    <a:pt x="164518" y="308175"/>
                    <a:pt x="177706" y="308175"/>
                  </a:cubicBezTo>
                  <a:cubicBezTo>
                    <a:pt x="320577" y="308175"/>
                    <a:pt x="320577" y="308175"/>
                    <a:pt x="320577" y="308175"/>
                  </a:cubicBezTo>
                  <a:cubicBezTo>
                    <a:pt x="334864" y="308175"/>
                    <a:pt x="349151" y="304873"/>
                    <a:pt x="362339" y="299095"/>
                  </a:cubicBezTo>
                  <a:lnTo>
                    <a:pt x="387086" y="282250"/>
                  </a:lnTo>
                  <a:lnTo>
                    <a:pt x="497538" y="282250"/>
                  </a:lnTo>
                  <a:lnTo>
                    <a:pt x="459052" y="336791"/>
                  </a:lnTo>
                  <a:cubicBezTo>
                    <a:pt x="423884" y="374213"/>
                    <a:pt x="373329" y="396225"/>
                    <a:pt x="320577" y="396225"/>
                  </a:cubicBezTo>
                  <a:cubicBezTo>
                    <a:pt x="177706" y="396225"/>
                    <a:pt x="177706" y="396225"/>
                    <a:pt x="177706" y="396225"/>
                  </a:cubicBezTo>
                  <a:cubicBezTo>
                    <a:pt x="122756" y="396225"/>
                    <a:pt x="72202" y="374213"/>
                    <a:pt x="37033" y="336791"/>
                  </a:cubicBezTo>
                  <a:close/>
                  <a:moveTo>
                    <a:pt x="177706" y="0"/>
                  </a:moveTo>
                  <a:cubicBezTo>
                    <a:pt x="320577" y="0"/>
                    <a:pt x="320577" y="0"/>
                    <a:pt x="320577" y="0"/>
                  </a:cubicBezTo>
                  <a:cubicBezTo>
                    <a:pt x="373329" y="0"/>
                    <a:pt x="423884" y="22013"/>
                    <a:pt x="459052" y="57233"/>
                  </a:cubicBezTo>
                  <a:lnTo>
                    <a:pt x="495711" y="110801"/>
                  </a:lnTo>
                  <a:lnTo>
                    <a:pt x="382423" y="110801"/>
                  </a:lnTo>
                  <a:lnTo>
                    <a:pt x="362339" y="97130"/>
                  </a:lnTo>
                  <a:cubicBezTo>
                    <a:pt x="349151" y="91352"/>
                    <a:pt x="334864" y="88050"/>
                    <a:pt x="320577" y="88050"/>
                  </a:cubicBezTo>
                  <a:cubicBezTo>
                    <a:pt x="177706" y="88050"/>
                    <a:pt x="177706" y="88050"/>
                    <a:pt x="177706" y="88050"/>
                  </a:cubicBezTo>
                  <a:cubicBezTo>
                    <a:pt x="164518" y="88050"/>
                    <a:pt x="151880" y="90251"/>
                    <a:pt x="140065" y="94379"/>
                  </a:cubicBezTo>
                  <a:lnTo>
                    <a:pt x="110044" y="110801"/>
                  </a:lnTo>
                  <a:lnTo>
                    <a:pt x="660" y="110801"/>
                  </a:lnTo>
                  <a:lnTo>
                    <a:pt x="37033" y="57233"/>
                  </a:lnTo>
                  <a:cubicBezTo>
                    <a:pt x="72202" y="22013"/>
                    <a:pt x="122756" y="0"/>
                    <a:pt x="177706"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346" name="Google Shape;346;p16"/>
            <p:cNvSpPr/>
            <p:nvPr/>
          </p:nvSpPr>
          <p:spPr>
            <a:xfrm>
              <a:off x="2999963" y="3341686"/>
              <a:ext cx="363538" cy="66675"/>
            </a:xfrm>
            <a:custGeom>
              <a:rect b="b" l="l" r="r" t="t"/>
              <a:pathLst>
                <a:path extrusionOk="0" h="37" w="199">
                  <a:moveTo>
                    <a:pt x="19" y="0"/>
                  </a:moveTo>
                  <a:cubicBezTo>
                    <a:pt x="181" y="0"/>
                    <a:pt x="181" y="0"/>
                    <a:pt x="181" y="0"/>
                  </a:cubicBezTo>
                  <a:cubicBezTo>
                    <a:pt x="191" y="0"/>
                    <a:pt x="199" y="9"/>
                    <a:pt x="199" y="19"/>
                  </a:cubicBezTo>
                  <a:cubicBezTo>
                    <a:pt x="199" y="19"/>
                    <a:pt x="199" y="19"/>
                    <a:pt x="199" y="19"/>
                  </a:cubicBezTo>
                  <a:cubicBezTo>
                    <a:pt x="199" y="29"/>
                    <a:pt x="191" y="37"/>
                    <a:pt x="181" y="37"/>
                  </a:cubicBezTo>
                  <a:cubicBezTo>
                    <a:pt x="19" y="37"/>
                    <a:pt x="19" y="37"/>
                    <a:pt x="19" y="37"/>
                  </a:cubicBezTo>
                  <a:cubicBezTo>
                    <a:pt x="8" y="37"/>
                    <a:pt x="0" y="29"/>
                    <a:pt x="0" y="19"/>
                  </a:cubicBezTo>
                  <a:cubicBezTo>
                    <a:pt x="0" y="19"/>
                    <a:pt x="0" y="19"/>
                    <a:pt x="0" y="19"/>
                  </a:cubicBezTo>
                  <a:cubicBezTo>
                    <a:pt x="0" y="9"/>
                    <a:pt x="8" y="0"/>
                    <a:pt x="19" y="0"/>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347" name="Google Shape;347;p16"/>
            <p:cNvSpPr/>
            <p:nvPr/>
          </p:nvSpPr>
          <p:spPr>
            <a:xfrm>
              <a:off x="3518694" y="3341685"/>
              <a:ext cx="363538" cy="66675"/>
            </a:xfrm>
            <a:custGeom>
              <a:rect b="b" l="l" r="r" t="t"/>
              <a:pathLst>
                <a:path extrusionOk="0" h="37" w="199">
                  <a:moveTo>
                    <a:pt x="19" y="0"/>
                  </a:moveTo>
                  <a:cubicBezTo>
                    <a:pt x="181" y="0"/>
                    <a:pt x="181" y="0"/>
                    <a:pt x="181" y="0"/>
                  </a:cubicBezTo>
                  <a:cubicBezTo>
                    <a:pt x="191" y="0"/>
                    <a:pt x="199" y="9"/>
                    <a:pt x="199" y="19"/>
                  </a:cubicBezTo>
                  <a:cubicBezTo>
                    <a:pt x="199" y="19"/>
                    <a:pt x="199" y="19"/>
                    <a:pt x="199" y="19"/>
                  </a:cubicBezTo>
                  <a:cubicBezTo>
                    <a:pt x="199" y="29"/>
                    <a:pt x="191" y="37"/>
                    <a:pt x="181" y="37"/>
                  </a:cubicBezTo>
                  <a:cubicBezTo>
                    <a:pt x="19" y="37"/>
                    <a:pt x="19" y="37"/>
                    <a:pt x="19" y="37"/>
                  </a:cubicBezTo>
                  <a:cubicBezTo>
                    <a:pt x="8" y="37"/>
                    <a:pt x="0" y="29"/>
                    <a:pt x="0" y="19"/>
                  </a:cubicBezTo>
                  <a:cubicBezTo>
                    <a:pt x="0" y="19"/>
                    <a:pt x="0" y="19"/>
                    <a:pt x="0" y="19"/>
                  </a:cubicBezTo>
                  <a:cubicBezTo>
                    <a:pt x="0" y="9"/>
                    <a:pt x="8" y="0"/>
                    <a:pt x="19" y="0"/>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grpSp>
      <p:sp>
        <p:nvSpPr>
          <p:cNvPr id="348" name="Google Shape;348;p16"/>
          <p:cNvSpPr/>
          <p:nvPr/>
        </p:nvSpPr>
        <p:spPr>
          <a:xfrm>
            <a:off x="1650805" y="4155179"/>
            <a:ext cx="1273382" cy="292448"/>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1400">
                <a:solidFill>
                  <a:srgbClr val="2C408A"/>
                </a:solidFill>
                <a:latin typeface="Arial"/>
                <a:ea typeface="Arial"/>
                <a:cs typeface="Arial"/>
                <a:sym typeface="Arial"/>
              </a:rPr>
              <a:t>Linux</a:t>
            </a:r>
            <a:r>
              <a:rPr lang="en-US" sz="1400">
                <a:solidFill>
                  <a:srgbClr val="2C408A"/>
                </a:solidFill>
                <a:latin typeface="Arial"/>
                <a:ea typeface="Arial"/>
                <a:cs typeface="Arial"/>
                <a:sym typeface="Arial"/>
              </a:rPr>
              <a:t>:</a:t>
            </a:r>
            <a:endParaRPr b="1" i="0" sz="1400" u="none" cap="none" strike="noStrike">
              <a:solidFill>
                <a:srgbClr val="2C408A"/>
              </a:solidFill>
              <a:latin typeface="Arial"/>
              <a:ea typeface="Arial"/>
              <a:cs typeface="Arial"/>
              <a:sym typeface="Arial"/>
            </a:endParaRPr>
          </a:p>
        </p:txBody>
      </p:sp>
      <p:sp>
        <p:nvSpPr>
          <p:cNvPr id="349" name="Google Shape;349;p16"/>
          <p:cNvSpPr txBox="1"/>
          <p:nvPr/>
        </p:nvSpPr>
        <p:spPr>
          <a:xfrm>
            <a:off x="1038667" y="4567925"/>
            <a:ext cx="2813457" cy="74151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20000"/>
              </a:lnSpc>
              <a:spcBef>
                <a:spcPts val="0"/>
              </a:spcBef>
              <a:spcAft>
                <a:spcPts val="0"/>
              </a:spcAft>
              <a:buClr>
                <a:srgbClr val="2C408A"/>
              </a:buClr>
              <a:buSzPts val="1400"/>
              <a:buFont typeface="Arial"/>
              <a:buChar char="•"/>
            </a:pPr>
            <a:r>
              <a:rPr lang="en-US" sz="1400">
                <a:solidFill>
                  <a:srgbClr val="2C408A"/>
                </a:solidFill>
                <a:latin typeface="Arial"/>
                <a:ea typeface="Arial"/>
                <a:cs typeface="Arial"/>
                <a:sym typeface="Arial"/>
              </a:rPr>
              <a:t>Hệ điều hành mạnh mẽ, phổ biến cho máy chủ và doanh nghiệp.</a:t>
            </a:r>
            <a:endParaRPr sz="1400">
              <a:solidFill>
                <a:srgbClr val="2C408A"/>
              </a:solidFill>
              <a:latin typeface="Arial"/>
              <a:ea typeface="Arial"/>
              <a:cs typeface="Arial"/>
              <a:sym typeface="Arial"/>
            </a:endParaRPr>
          </a:p>
          <a:p>
            <a:pPr indent="-171450" lvl="0" marL="171450" marR="0" rtl="0" algn="l">
              <a:lnSpc>
                <a:spcPct val="120000"/>
              </a:lnSpc>
              <a:spcBef>
                <a:spcPts val="0"/>
              </a:spcBef>
              <a:spcAft>
                <a:spcPts val="0"/>
              </a:spcAft>
              <a:buClr>
                <a:srgbClr val="2C408A"/>
              </a:buClr>
              <a:buSzPts val="1400"/>
              <a:buFont typeface="Arial"/>
              <a:buChar char="•"/>
            </a:pPr>
            <a:r>
              <a:rPr lang="en-US" sz="1400">
                <a:solidFill>
                  <a:srgbClr val="2C408A"/>
                </a:solidFill>
                <a:latin typeface="Arial"/>
                <a:ea typeface="Arial"/>
                <a:cs typeface="Arial"/>
                <a:sym typeface="Arial"/>
              </a:rPr>
              <a:t>Nổi bật với tính ổn định, bảo mật cao và khả năng tùy chỉnh linh hoạt.</a:t>
            </a:r>
            <a:endParaRPr sz="1400">
              <a:solidFill>
                <a:srgbClr val="2C408A"/>
              </a:solidFill>
              <a:latin typeface="Arial"/>
              <a:ea typeface="Arial"/>
              <a:cs typeface="Arial"/>
              <a:sym typeface="Arial"/>
            </a:endParaRPr>
          </a:p>
          <a:p>
            <a:pPr indent="-171450" lvl="0" marL="171450" marR="0" rtl="0" algn="l">
              <a:lnSpc>
                <a:spcPct val="120000"/>
              </a:lnSpc>
              <a:spcBef>
                <a:spcPts val="0"/>
              </a:spcBef>
              <a:spcAft>
                <a:spcPts val="0"/>
              </a:spcAft>
              <a:buClr>
                <a:srgbClr val="2C408A"/>
              </a:buClr>
              <a:buSzPts val="1400"/>
              <a:buFont typeface="Arial"/>
              <a:buChar char="•"/>
            </a:pPr>
            <a:r>
              <a:rPr lang="en-US" sz="1400">
                <a:solidFill>
                  <a:srgbClr val="2C408A"/>
                </a:solidFill>
                <a:latin typeface="Arial"/>
                <a:ea typeface="Arial"/>
                <a:cs typeface="Arial"/>
                <a:sym typeface="Arial"/>
              </a:rPr>
              <a:t>Được sử dụng rộng rãi trong các môi trường máy chủ và điện toán đám mây.</a:t>
            </a:r>
            <a:endParaRPr sz="1400">
              <a:solidFill>
                <a:srgbClr val="2C408A"/>
              </a:solidFill>
              <a:latin typeface="Arial"/>
              <a:ea typeface="Arial"/>
              <a:cs typeface="Arial"/>
              <a:sym typeface="Arial"/>
            </a:endParaRPr>
          </a:p>
        </p:txBody>
      </p:sp>
      <p:sp>
        <p:nvSpPr>
          <p:cNvPr id="350" name="Google Shape;350;p16"/>
          <p:cNvSpPr/>
          <p:nvPr/>
        </p:nvSpPr>
        <p:spPr>
          <a:xfrm>
            <a:off x="8045446" y="793999"/>
            <a:ext cx="1273382" cy="292448"/>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1400">
                <a:solidFill>
                  <a:srgbClr val="2C408A"/>
                </a:solidFill>
                <a:latin typeface="Arial"/>
                <a:ea typeface="Arial"/>
                <a:cs typeface="Arial"/>
                <a:sym typeface="Arial"/>
              </a:rPr>
              <a:t>Mozilla Firefox</a:t>
            </a:r>
            <a:r>
              <a:rPr lang="en-US" sz="1400">
                <a:solidFill>
                  <a:srgbClr val="2C408A"/>
                </a:solidFill>
                <a:latin typeface="Arial"/>
                <a:ea typeface="Arial"/>
                <a:cs typeface="Arial"/>
                <a:sym typeface="Arial"/>
              </a:rPr>
              <a:t>:</a:t>
            </a:r>
            <a:endParaRPr b="1" i="0" sz="1400" u="none" cap="none" strike="noStrike">
              <a:solidFill>
                <a:srgbClr val="2C408A"/>
              </a:solidFill>
              <a:latin typeface="Arial"/>
              <a:ea typeface="Arial"/>
              <a:cs typeface="Arial"/>
              <a:sym typeface="Arial"/>
            </a:endParaRPr>
          </a:p>
        </p:txBody>
      </p:sp>
      <p:sp>
        <p:nvSpPr>
          <p:cNvPr id="351" name="Google Shape;351;p16"/>
          <p:cNvSpPr txBox="1"/>
          <p:nvPr/>
        </p:nvSpPr>
        <p:spPr>
          <a:xfrm>
            <a:off x="6636809" y="1086447"/>
            <a:ext cx="4278330" cy="74151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400">
                <a:solidFill>
                  <a:srgbClr val="2C408A"/>
                </a:solidFill>
                <a:latin typeface="Times New Roman"/>
                <a:ea typeface="Times New Roman"/>
                <a:cs typeface="Times New Roman"/>
                <a:sym typeface="Times New Roman"/>
              </a:rPr>
              <a:t>Trình duyệt web mã nguồn mở với nhiều tính năng bảo mật và tùy chỉnh.</a:t>
            </a:r>
            <a:endParaRPr sz="1400">
              <a:solidFill>
                <a:srgbClr val="2C408A"/>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rPr lang="en-US" sz="1400">
                <a:solidFill>
                  <a:srgbClr val="2C408A"/>
                </a:solidFill>
                <a:latin typeface="Times New Roman"/>
                <a:ea typeface="Times New Roman"/>
                <a:cs typeface="Times New Roman"/>
                <a:sym typeface="Times New Roman"/>
              </a:rPr>
              <a:t>Hỗ trợ đa dạng các tiện ích mở rộng giúp nâng cao trải nghiệm duyệt web. </a:t>
            </a:r>
            <a:endParaRPr/>
          </a:p>
          <a:p>
            <a:pPr indent="0" lvl="0" marL="0" marR="0" rtl="0" algn="l">
              <a:lnSpc>
                <a:spcPct val="120000"/>
              </a:lnSpc>
              <a:spcBef>
                <a:spcPts val="0"/>
              </a:spcBef>
              <a:spcAft>
                <a:spcPts val="0"/>
              </a:spcAft>
              <a:buNone/>
            </a:pPr>
            <a:r>
              <a:rPr lang="en-US" sz="1400">
                <a:solidFill>
                  <a:srgbClr val="2C408A"/>
                </a:solidFill>
                <a:latin typeface="Times New Roman"/>
                <a:ea typeface="Times New Roman"/>
                <a:cs typeface="Times New Roman"/>
                <a:sym typeface="Times New Roman"/>
              </a:rPr>
              <a:t>Cam kết bảo vệ quyền riêng tư của người dùng với các tính năng như chặn theo dõi.</a:t>
            </a:r>
            <a:endParaRPr sz="1400">
              <a:solidFill>
                <a:srgbClr val="2C408A"/>
              </a:solidFill>
              <a:latin typeface="Times New Roman"/>
              <a:ea typeface="Times New Roman"/>
              <a:cs typeface="Times New Roman"/>
              <a:sym typeface="Times New Roman"/>
            </a:endParaRPr>
          </a:p>
        </p:txBody>
      </p:sp>
      <p:sp>
        <p:nvSpPr>
          <p:cNvPr id="352" name="Google Shape;352;p16"/>
          <p:cNvSpPr/>
          <p:nvPr/>
        </p:nvSpPr>
        <p:spPr>
          <a:xfrm>
            <a:off x="2822368" y="910382"/>
            <a:ext cx="1273382" cy="292448"/>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1400">
                <a:solidFill>
                  <a:srgbClr val="2C408A"/>
                </a:solidFill>
                <a:latin typeface="Arial"/>
                <a:ea typeface="Arial"/>
                <a:cs typeface="Arial"/>
                <a:sym typeface="Arial"/>
              </a:rPr>
              <a:t>Apache</a:t>
            </a:r>
            <a:r>
              <a:rPr lang="en-US" sz="1400">
                <a:solidFill>
                  <a:srgbClr val="2C408A"/>
                </a:solidFill>
                <a:latin typeface="Arial"/>
                <a:ea typeface="Arial"/>
                <a:cs typeface="Arial"/>
                <a:sym typeface="Arial"/>
              </a:rPr>
              <a:t>:</a:t>
            </a:r>
            <a:endParaRPr b="1" i="0" sz="1400" u="none" cap="none" strike="noStrike">
              <a:solidFill>
                <a:srgbClr val="2C408A"/>
              </a:solidFill>
              <a:latin typeface="Arial"/>
              <a:ea typeface="Arial"/>
              <a:cs typeface="Arial"/>
              <a:sym typeface="Arial"/>
            </a:endParaRPr>
          </a:p>
        </p:txBody>
      </p:sp>
      <p:sp>
        <p:nvSpPr>
          <p:cNvPr id="353" name="Google Shape;353;p16"/>
          <p:cNvSpPr txBox="1"/>
          <p:nvPr/>
        </p:nvSpPr>
        <p:spPr>
          <a:xfrm>
            <a:off x="1696450" y="1296829"/>
            <a:ext cx="4508500" cy="74151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Máy chủ web mã nguồn mở phổ biến nhất trên thế giới.</a:t>
            </a:r>
            <a:endParaRPr sz="14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Được sử dụng để lưu trữ hàng triệu trang web và ứng dụng web.</a:t>
            </a:r>
            <a:endParaRPr/>
          </a:p>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Tính năng mạnh mẽ, hỗ trợ nhiều mô-đun mở rộng giúp tối ưu hóa hiệu suất và bảo mật.</a:t>
            </a:r>
            <a:endParaRPr sz="1400">
              <a:solidFill>
                <a:srgbClr val="2C408A"/>
              </a:solidFill>
              <a:latin typeface="Arial"/>
              <a:ea typeface="Arial"/>
              <a:cs typeface="Arial"/>
              <a:sym typeface="Arial"/>
            </a:endParaRPr>
          </a:p>
        </p:txBody>
      </p:sp>
      <p:sp>
        <p:nvSpPr>
          <p:cNvPr id="354" name="Google Shape;354;p16"/>
          <p:cNvSpPr/>
          <p:nvPr/>
        </p:nvSpPr>
        <p:spPr>
          <a:xfrm>
            <a:off x="5459308" y="4113235"/>
            <a:ext cx="1273382" cy="292448"/>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1400">
                <a:solidFill>
                  <a:srgbClr val="2C408A"/>
                </a:solidFill>
                <a:latin typeface="Arial"/>
                <a:ea typeface="Arial"/>
                <a:cs typeface="Arial"/>
                <a:sym typeface="Arial"/>
              </a:rPr>
              <a:t>LibreOffice</a:t>
            </a:r>
            <a:r>
              <a:rPr lang="en-US" sz="1400">
                <a:solidFill>
                  <a:srgbClr val="2C408A"/>
                </a:solidFill>
                <a:latin typeface="Arial"/>
                <a:ea typeface="Arial"/>
                <a:cs typeface="Arial"/>
                <a:sym typeface="Arial"/>
              </a:rPr>
              <a:t>:</a:t>
            </a:r>
            <a:endParaRPr b="1" i="0" sz="1400" u="none" cap="none" strike="noStrike">
              <a:solidFill>
                <a:srgbClr val="2C408A"/>
              </a:solidFill>
              <a:latin typeface="Arial"/>
              <a:ea typeface="Arial"/>
              <a:cs typeface="Arial"/>
              <a:sym typeface="Arial"/>
            </a:endParaRPr>
          </a:p>
        </p:txBody>
      </p:sp>
      <p:sp>
        <p:nvSpPr>
          <p:cNvPr id="355" name="Google Shape;355;p16"/>
          <p:cNvSpPr txBox="1"/>
          <p:nvPr/>
        </p:nvSpPr>
        <p:spPr>
          <a:xfrm>
            <a:off x="4890786" y="4614731"/>
            <a:ext cx="3449092" cy="1718834"/>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20000"/>
              </a:lnSpc>
              <a:spcBef>
                <a:spcPts val="0"/>
              </a:spcBef>
              <a:spcAft>
                <a:spcPts val="0"/>
              </a:spcAft>
              <a:buNone/>
            </a:pPr>
            <a:r>
              <a:rPr lang="en-US" sz="1800">
                <a:solidFill>
                  <a:srgbClr val="2C408A"/>
                </a:solidFill>
                <a:latin typeface="Arial"/>
                <a:ea typeface="Arial"/>
                <a:cs typeface="Arial"/>
                <a:sym typeface="Arial"/>
              </a:rPr>
              <a:t>Bộ công cụ văn phòng miễn phí và mã nguồn mở, cung cấp các chức năng tương tự như Microsoft Office.</a:t>
            </a:r>
            <a:endParaRPr/>
          </a:p>
          <a:p>
            <a:pPr indent="0" lvl="0" marL="0" marR="0" rtl="0" algn="l">
              <a:lnSpc>
                <a:spcPct val="120000"/>
              </a:lnSpc>
              <a:spcBef>
                <a:spcPts val="0"/>
              </a:spcBef>
              <a:spcAft>
                <a:spcPts val="0"/>
              </a:spcAft>
              <a:buNone/>
            </a:pPr>
            <a:r>
              <a:t/>
            </a:r>
            <a:endParaRPr sz="18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rPr lang="en-US" sz="1800">
                <a:solidFill>
                  <a:srgbClr val="2C408A"/>
                </a:solidFill>
                <a:latin typeface="Arial"/>
                <a:ea typeface="Arial"/>
                <a:cs typeface="Arial"/>
                <a:sym typeface="Arial"/>
              </a:rPr>
              <a:t>Bao gồm các ứng dụng như Writer (xử lý văn bản), Calc (bảng tính), và Impress (trình chiếu).</a:t>
            </a:r>
            <a:endParaRPr/>
          </a:p>
          <a:p>
            <a:pPr indent="0" lvl="0" marL="0" marR="0" rtl="0" algn="l">
              <a:lnSpc>
                <a:spcPct val="120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t/>
            </a:r>
            <a:endParaRPr sz="1400">
              <a:solidFill>
                <a:srgbClr val="2C408A"/>
              </a:solidFill>
              <a:latin typeface="Arial"/>
              <a:ea typeface="Arial"/>
              <a:cs typeface="Arial"/>
              <a:sym typeface="Arial"/>
            </a:endParaRPr>
          </a:p>
        </p:txBody>
      </p:sp>
      <p:sp>
        <p:nvSpPr>
          <p:cNvPr id="356" name="Google Shape;356;p16"/>
          <p:cNvSpPr/>
          <p:nvPr/>
        </p:nvSpPr>
        <p:spPr>
          <a:xfrm>
            <a:off x="9355051" y="3957869"/>
            <a:ext cx="1273382" cy="292448"/>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1" lang="en-US" sz="1400">
                <a:solidFill>
                  <a:srgbClr val="2C408A"/>
                </a:solidFill>
                <a:latin typeface="Arial"/>
                <a:ea typeface="Arial"/>
                <a:cs typeface="Arial"/>
                <a:sym typeface="Arial"/>
              </a:rPr>
              <a:t>GIMP</a:t>
            </a:r>
            <a:endParaRPr b="1" i="0" sz="1400" u="none" cap="none" strike="noStrike">
              <a:solidFill>
                <a:srgbClr val="2C408A"/>
              </a:solidFill>
              <a:latin typeface="Arial"/>
              <a:ea typeface="Arial"/>
              <a:cs typeface="Arial"/>
              <a:sym typeface="Arial"/>
            </a:endParaRPr>
          </a:p>
        </p:txBody>
      </p:sp>
      <p:sp>
        <p:nvSpPr>
          <p:cNvPr id="357" name="Google Shape;357;p16"/>
          <p:cNvSpPr txBox="1"/>
          <p:nvPr/>
        </p:nvSpPr>
        <p:spPr>
          <a:xfrm>
            <a:off x="8786530" y="4570552"/>
            <a:ext cx="2410423" cy="741514"/>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Phần mềm chỉnh sửa ảnh mã nguồn mở mạnh mẽ, thường được xem như một sự thay thế cho Adobe Photoshop.</a:t>
            </a:r>
            <a:endParaRPr/>
          </a:p>
          <a:p>
            <a:pPr indent="0" lvl="0" marL="0" marR="0" rtl="0" algn="l">
              <a:lnSpc>
                <a:spcPct val="120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Hỗ trợ nhiều định dạng tệp ảnh và có thể mở rộng thông qua các plugin, giúp người dùng tùy chỉnh và nâng cao trải nghiệm sử dụng.</a:t>
            </a:r>
            <a:endParaRPr sz="1400">
              <a:solidFill>
                <a:srgbClr val="2C408A"/>
              </a:solidFill>
              <a:latin typeface="Arial"/>
              <a:ea typeface="Arial"/>
              <a:cs typeface="Arial"/>
              <a:sym typeface="Arial"/>
            </a:endParaRPr>
          </a:p>
        </p:txBody>
      </p:sp>
      <p:sp>
        <p:nvSpPr>
          <p:cNvPr id="358" name="Google Shape;358;p16"/>
          <p:cNvSpPr/>
          <p:nvPr/>
        </p:nvSpPr>
        <p:spPr>
          <a:xfrm>
            <a:off x="115834" y="-387277"/>
            <a:ext cx="8936805" cy="523220"/>
          </a:xfrm>
          <a:prstGeom prst="rect">
            <a:avLst/>
          </a:prstGeom>
          <a:noFill/>
          <a:ln>
            <a:noFill/>
          </a:ln>
        </p:spPr>
        <p:txBody>
          <a:bodyPr anchorCtr="0" anchor="ctr" bIns="45700" lIns="91425" spcFirstLastPara="1" rIns="91425" wrap="square" tIns="45700">
            <a:spAutoFit/>
          </a:bodyPr>
          <a:lstStyle/>
          <a:p>
            <a:pPr indent="-88900" lvl="0" marL="0" marR="0" rtl="0" algn="l">
              <a:lnSpc>
                <a:spcPct val="100000"/>
              </a:lnSpc>
              <a:spcBef>
                <a:spcPts val="0"/>
              </a:spcBef>
              <a:spcAft>
                <a:spcPts val="0"/>
              </a:spcAft>
              <a:buClr>
                <a:srgbClr val="2C408A"/>
              </a:buClr>
              <a:buSzPts val="1400"/>
              <a:buFont typeface="Arial"/>
              <a:buChar char="•"/>
            </a:pPr>
            <a:r>
              <a:rPr b="0" i="0" lang="en-US" sz="1400" u="none" cap="none" strike="noStrike">
                <a:solidFill>
                  <a:srgbClr val="2C408A"/>
                </a:solidFill>
                <a:latin typeface="Arial"/>
                <a:ea typeface="Arial"/>
                <a:cs typeface="Arial"/>
                <a:sym typeface="Arial"/>
              </a:rPr>
              <a:t>Hỗ trợ nhiều định dạng tệp khác nhau, giúp người dùng dễ dàng tương tác với các tài liệu từ các bộ công cụ khác.</a:t>
            </a:r>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350"/>
                                        <p:tgtEl>
                                          <p:spTgt spid="348"/>
                                        </p:tgtEl>
                                        <p:attrNameLst>
                                          <p:attrName>ppt_y</p:attrName>
                                        </p:attrNameLst>
                                      </p:cBhvr>
                                      <p:tavLst>
                                        <p:tav fmla="" tm="0">
                                          <p:val>
                                            <p:strVal val="#ppt_y+1"/>
                                          </p:val>
                                        </p:tav>
                                        <p:tav fmla="" tm="100000">
                                          <p:val>
                                            <p:strVal val="#ppt_y"/>
                                          </p:val>
                                        </p:tav>
                                      </p:tavLst>
                                    </p:anim>
                                  </p:childTnLst>
                                </p:cTn>
                              </p:par>
                            </p:childTnLst>
                          </p:cTn>
                        </p:par>
                        <p:par>
                          <p:cTn fill="hold">
                            <p:stCondLst>
                              <p:cond delay="850"/>
                            </p:stCondLst>
                            <p:childTnLst>
                              <p:par>
                                <p:cTn fill="hold" nodeType="afterEffect" presetClass="entr" presetID="2" presetSubtype="4">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350"/>
                                        <p:tgtEl>
                                          <p:spTgt spid="350"/>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350"/>
                                        <p:tgtEl>
                                          <p:spTgt spid="352"/>
                                        </p:tgtEl>
                                        <p:attrNameLst>
                                          <p:attrName>ppt_y</p:attrName>
                                        </p:attrNameLst>
                                      </p:cBhvr>
                                      <p:tavLst>
                                        <p:tav fmla="" tm="0">
                                          <p:val>
                                            <p:strVal val="#ppt_y+1"/>
                                          </p:val>
                                        </p:tav>
                                        <p:tav fmla="" tm="100000">
                                          <p:val>
                                            <p:strVal val="#ppt_y"/>
                                          </p:val>
                                        </p:tav>
                                      </p:tavLst>
                                    </p:anim>
                                  </p:childTnLst>
                                </p:cTn>
                              </p:par>
                            </p:childTnLst>
                          </p:cTn>
                        </p:par>
                        <p:par>
                          <p:cTn fill="hold">
                            <p:stCondLst>
                              <p:cond delay="1550"/>
                            </p:stCondLst>
                            <p:childTnLst>
                              <p:par>
                                <p:cTn fill="hold" nodeType="after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350"/>
                                        <p:tgtEl>
                                          <p:spTgt spid="354"/>
                                        </p:tgtEl>
                                        <p:attrNameLst>
                                          <p:attrName>ppt_y</p:attrName>
                                        </p:attrNameLst>
                                      </p:cBhvr>
                                      <p:tavLst>
                                        <p:tav fmla="" tm="0">
                                          <p:val>
                                            <p:strVal val="#ppt_y+1"/>
                                          </p:val>
                                        </p:tav>
                                        <p:tav fmla="" tm="100000">
                                          <p:val>
                                            <p:strVal val="#ppt_y"/>
                                          </p:val>
                                        </p:tav>
                                      </p:tavLst>
                                    </p:anim>
                                  </p:childTnLst>
                                </p:cTn>
                              </p:par>
                            </p:childTnLst>
                          </p:cTn>
                        </p:par>
                        <p:par>
                          <p:cTn fill="hold">
                            <p:stCondLst>
                              <p:cond delay="1900"/>
                            </p:stCondLst>
                            <p:childTnLst>
                              <p:par>
                                <p:cTn fill="hold" nodeType="afterEffect" presetClass="entr" presetID="2" presetSubtype="4">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350"/>
                                        <p:tgtEl>
                                          <p:spTgt spid="3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图表&#10;&#10;描述已自动生成" id="363" name="Google Shape;363;p17"/>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364" name="Google Shape;364;p17"/>
          <p:cNvSpPr txBox="1"/>
          <p:nvPr/>
        </p:nvSpPr>
        <p:spPr>
          <a:xfrm>
            <a:off x="1438176" y="497570"/>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Noto Sans"/>
              <a:ea typeface="Noto Sans"/>
              <a:cs typeface="Noto Sans"/>
              <a:sym typeface="Noto Sans"/>
            </a:endParaRPr>
          </a:p>
        </p:txBody>
      </p:sp>
      <p:pic>
        <p:nvPicPr>
          <p:cNvPr descr="毕业帽 纯色填充" id="365" name="Google Shape;365;p17"/>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366" name="Google Shape;366;p17"/>
          <p:cNvSpPr/>
          <p:nvPr/>
        </p:nvSpPr>
        <p:spPr>
          <a:xfrm>
            <a:off x="1018738" y="1585461"/>
            <a:ext cx="3556635" cy="51816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800">
                <a:solidFill>
                  <a:srgbClr val="413393"/>
                </a:solidFill>
                <a:latin typeface="Noto Sans"/>
                <a:ea typeface="Noto Sans"/>
                <a:cs typeface="Noto Sans"/>
                <a:sym typeface="Noto Sans"/>
              </a:rPr>
              <a:t>Tóm lại </a:t>
            </a:r>
            <a:endParaRPr/>
          </a:p>
        </p:txBody>
      </p:sp>
      <p:cxnSp>
        <p:nvCxnSpPr>
          <p:cNvPr id="367" name="Google Shape;367;p17"/>
          <p:cNvCxnSpPr/>
          <p:nvPr/>
        </p:nvCxnSpPr>
        <p:spPr>
          <a:xfrm>
            <a:off x="1072873" y="2514918"/>
            <a:ext cx="1742199" cy="0"/>
          </a:xfrm>
          <a:prstGeom prst="straightConnector1">
            <a:avLst/>
          </a:prstGeom>
          <a:noFill/>
          <a:ln cap="flat" cmpd="sng" w="15875">
            <a:solidFill>
              <a:srgbClr val="49AEC8"/>
            </a:solidFill>
            <a:prstDash val="solid"/>
            <a:miter lim="800000"/>
            <a:headEnd len="sm" w="sm" type="none"/>
            <a:tailEnd len="sm" w="sm" type="none"/>
          </a:ln>
        </p:spPr>
      </p:cxnSp>
      <p:sp>
        <p:nvSpPr>
          <p:cNvPr id="368" name="Google Shape;368;p17"/>
          <p:cNvSpPr/>
          <p:nvPr/>
        </p:nvSpPr>
        <p:spPr>
          <a:xfrm>
            <a:off x="1072873" y="4977997"/>
            <a:ext cx="4950460" cy="283835"/>
          </a:xfrm>
          <a:prstGeom prst="roundRect">
            <a:avLst>
              <a:gd fmla="val 50000"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369" name="Google Shape;369;p17"/>
          <p:cNvSpPr/>
          <p:nvPr/>
        </p:nvSpPr>
        <p:spPr>
          <a:xfrm>
            <a:off x="1072873" y="5431371"/>
            <a:ext cx="4950460" cy="283835"/>
          </a:xfrm>
          <a:prstGeom prst="roundRect">
            <a:avLst>
              <a:gd fmla="val 50000" name="adj"/>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17"/>
          <p:cNvSpPr/>
          <p:nvPr/>
        </p:nvSpPr>
        <p:spPr>
          <a:xfrm>
            <a:off x="1072873" y="3636923"/>
            <a:ext cx="4950460" cy="283835"/>
          </a:xfrm>
          <a:prstGeom prst="roundRect">
            <a:avLst>
              <a:gd fmla="val 50000" name="adj"/>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17"/>
          <p:cNvSpPr/>
          <p:nvPr/>
        </p:nvSpPr>
        <p:spPr>
          <a:xfrm>
            <a:off x="1072873" y="4080773"/>
            <a:ext cx="4950460" cy="283835"/>
          </a:xfrm>
          <a:prstGeom prst="roundRect">
            <a:avLst>
              <a:gd fmla="val 50000"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372" name="Google Shape;372;p17"/>
          <p:cNvSpPr/>
          <p:nvPr/>
        </p:nvSpPr>
        <p:spPr>
          <a:xfrm>
            <a:off x="1072873" y="4534147"/>
            <a:ext cx="4950460" cy="283835"/>
          </a:xfrm>
          <a:prstGeom prst="roundRect">
            <a:avLst>
              <a:gd fmla="val 50000" name="adj"/>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17"/>
          <p:cNvSpPr txBox="1"/>
          <p:nvPr/>
        </p:nvSpPr>
        <p:spPr>
          <a:xfrm>
            <a:off x="1000206" y="2119496"/>
            <a:ext cx="5095794" cy="1450771"/>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300"/>
              <a:buFont typeface="Arial"/>
              <a:buNone/>
            </a:pPr>
            <a:r>
              <a:rPr lang="en-US" sz="1300">
                <a:solidFill>
                  <a:srgbClr val="2C408A"/>
                </a:solidFill>
                <a:latin typeface="Arial"/>
                <a:ea typeface="Arial"/>
                <a:cs typeface="Arial"/>
                <a:sym typeface="Arial"/>
              </a:rPr>
              <a:t>Phần mềm nguồn mở là các ứng dụng cho phép người dùng tự do sử dụng, sửa đổi và phân phối mã nguồn. Chúng thúc đẩy sự sáng tạo, giảm chi phí cho tổ chức và cung cấp nền tảng học hỏi cho người dùng. Các ví dụ tiêu biểu như Linux, Apache, Mozilla Firefox, LibreOffice, WordPress và GIMP minh họa sự đa dạng và tính ứng dụng cao của phần mềm nguồn mở trong nhiều lĩnh vực khác nhau.</a:t>
            </a:r>
            <a:endParaRPr b="0" i="0" sz="1300" u="none" cap="none" strike="noStrike">
              <a:solidFill>
                <a:srgbClr val="2C408A"/>
              </a:solidFill>
              <a:latin typeface="Arial"/>
              <a:ea typeface="Arial"/>
              <a:cs typeface="Arial"/>
              <a:sym typeface="Arial"/>
            </a:endParaRPr>
          </a:p>
        </p:txBody>
      </p:sp>
      <p:sp>
        <p:nvSpPr>
          <p:cNvPr id="374" name="Google Shape;374;p17"/>
          <p:cNvSpPr/>
          <p:nvPr/>
        </p:nvSpPr>
        <p:spPr>
          <a:xfrm>
            <a:off x="4162147" y="3636922"/>
            <a:ext cx="1861186" cy="283835"/>
          </a:xfrm>
          <a:prstGeom prst="roundRect">
            <a:avLst>
              <a:gd fmla="val 50000" name="adj"/>
            </a:avLst>
          </a:prstGeom>
          <a:solidFill>
            <a:srgbClr val="EFE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13393"/>
              </a:solidFill>
              <a:latin typeface="Arial"/>
              <a:ea typeface="Arial"/>
              <a:cs typeface="Arial"/>
              <a:sym typeface="Arial"/>
            </a:endParaRPr>
          </a:p>
        </p:txBody>
      </p:sp>
      <p:sp>
        <p:nvSpPr>
          <p:cNvPr id="375" name="Google Shape;375;p17"/>
          <p:cNvSpPr/>
          <p:nvPr/>
        </p:nvSpPr>
        <p:spPr>
          <a:xfrm>
            <a:off x="3591249" y="4074422"/>
            <a:ext cx="2432084" cy="311616"/>
          </a:xfrm>
          <a:prstGeom prst="roundRect">
            <a:avLst>
              <a:gd fmla="val 50000" name="adj"/>
            </a:avLst>
          </a:prstGeom>
          <a:solidFill>
            <a:srgbClr val="EFE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13393"/>
              </a:solidFill>
              <a:latin typeface="Arial"/>
              <a:ea typeface="Arial"/>
              <a:cs typeface="Arial"/>
              <a:sym typeface="Arial"/>
            </a:endParaRPr>
          </a:p>
        </p:txBody>
      </p:sp>
      <p:sp>
        <p:nvSpPr>
          <p:cNvPr id="376" name="Google Shape;376;p17"/>
          <p:cNvSpPr/>
          <p:nvPr/>
        </p:nvSpPr>
        <p:spPr>
          <a:xfrm>
            <a:off x="3878328" y="4518272"/>
            <a:ext cx="2145005" cy="311616"/>
          </a:xfrm>
          <a:prstGeom prst="roundRect">
            <a:avLst>
              <a:gd fmla="val 50000" name="adj"/>
            </a:avLst>
          </a:prstGeom>
          <a:solidFill>
            <a:srgbClr val="EFE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13393"/>
              </a:solidFill>
              <a:latin typeface="Arial"/>
              <a:ea typeface="Arial"/>
              <a:cs typeface="Arial"/>
              <a:sym typeface="Arial"/>
            </a:endParaRPr>
          </a:p>
        </p:txBody>
      </p:sp>
      <p:sp>
        <p:nvSpPr>
          <p:cNvPr id="377" name="Google Shape;377;p17"/>
          <p:cNvSpPr/>
          <p:nvPr/>
        </p:nvSpPr>
        <p:spPr>
          <a:xfrm>
            <a:off x="2953295" y="4974776"/>
            <a:ext cx="3070038" cy="283835"/>
          </a:xfrm>
          <a:prstGeom prst="roundRect">
            <a:avLst>
              <a:gd fmla="val 50000" name="adj"/>
            </a:avLst>
          </a:prstGeom>
          <a:solidFill>
            <a:srgbClr val="EFE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13393"/>
              </a:solidFill>
              <a:latin typeface="Arial"/>
              <a:ea typeface="Arial"/>
              <a:cs typeface="Arial"/>
              <a:sym typeface="Arial"/>
            </a:endParaRPr>
          </a:p>
        </p:txBody>
      </p:sp>
      <p:sp>
        <p:nvSpPr>
          <p:cNvPr id="378" name="Google Shape;378;p17"/>
          <p:cNvSpPr/>
          <p:nvPr/>
        </p:nvSpPr>
        <p:spPr>
          <a:xfrm>
            <a:off x="4590413" y="5440932"/>
            <a:ext cx="1432919" cy="283835"/>
          </a:xfrm>
          <a:prstGeom prst="roundRect">
            <a:avLst>
              <a:gd fmla="val 50000" name="adj"/>
            </a:avLst>
          </a:prstGeom>
          <a:solidFill>
            <a:srgbClr val="EFE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13393"/>
              </a:solidFill>
              <a:latin typeface="Arial"/>
              <a:ea typeface="Arial"/>
              <a:cs typeface="Arial"/>
              <a:sym typeface="Arial"/>
            </a:endParaRPr>
          </a:p>
        </p:txBody>
      </p:sp>
      <p:pic>
        <p:nvPicPr>
          <p:cNvPr id="379" name="Google Shape;379;p17"/>
          <p:cNvPicPr preferRelativeResize="0"/>
          <p:nvPr/>
        </p:nvPicPr>
        <p:blipFill rotWithShape="1">
          <a:blip r:embed="rId5">
            <a:alphaModFix/>
          </a:blip>
          <a:srcRect b="47177" l="46394" r="2591" t="1808"/>
          <a:stretch/>
        </p:blipFill>
        <p:spPr>
          <a:xfrm>
            <a:off x="6353558" y="2222159"/>
            <a:ext cx="5095794" cy="3397196"/>
          </a:xfrm>
          <a:prstGeom prst="rect">
            <a:avLst/>
          </a:prstGeom>
          <a:noFill/>
          <a:ln>
            <a:noFill/>
          </a:ln>
        </p:spPr>
      </p:pic>
    </p:spTree>
  </p:cSld>
  <p:clrMapOvr>
    <a:masterClrMapping/>
  </p:clrMapOvr>
  <p:transition spd="slow" p14:dur="1500">
    <p:random/>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descr="图片包含 背景图案&#10;&#10;描述已自动生成" id="384" name="Google Shape;384;p18"/>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385" name="Google Shape;385;p18"/>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386" name="Google Shape;386;p18"/>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18"/>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18"/>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18"/>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lang="en-US" sz="3600">
                <a:solidFill>
                  <a:schemeClr val="dk1"/>
                </a:solidFill>
                <a:latin typeface="Arial"/>
                <a:ea typeface="Arial"/>
                <a:cs typeface="Arial"/>
                <a:sym typeface="Arial"/>
              </a:rPr>
              <a:t>Cấu trúc của Linux</a:t>
            </a:r>
            <a:endParaRPr sz="3600">
              <a:solidFill>
                <a:schemeClr val="lt1"/>
              </a:solidFill>
              <a:latin typeface="Noto Sans"/>
              <a:ea typeface="Noto Sans"/>
              <a:cs typeface="Noto Sans"/>
              <a:sym typeface="Noto Sans"/>
            </a:endParaRPr>
          </a:p>
        </p:txBody>
      </p:sp>
      <p:sp>
        <p:nvSpPr>
          <p:cNvPr id="390" name="Google Shape;390;p18"/>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06</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图表&#10;&#10;描述已自动生成" id="395" name="Google Shape;395;p19"/>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396" name="Google Shape;396;p19"/>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sz="1400">
              <a:solidFill>
                <a:srgbClr val="2C408A"/>
              </a:solidFill>
              <a:latin typeface="Arial"/>
              <a:ea typeface="Arial"/>
              <a:cs typeface="Arial"/>
              <a:sym typeface="Arial"/>
            </a:endParaRPr>
          </a:p>
        </p:txBody>
      </p:sp>
      <p:pic>
        <p:nvPicPr>
          <p:cNvPr descr="毕业帽 纯色填充" id="397" name="Google Shape;397;p19"/>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398" name="Google Shape;398;p19"/>
          <p:cNvSpPr txBox="1"/>
          <p:nvPr/>
        </p:nvSpPr>
        <p:spPr>
          <a:xfrm>
            <a:off x="1183151" y="1926871"/>
            <a:ext cx="2511031"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Kernel (Nhân)</a:t>
            </a:r>
            <a:endParaRPr b="1" sz="1400">
              <a:solidFill>
                <a:srgbClr val="2C408A"/>
              </a:solidFill>
              <a:latin typeface="Arial"/>
              <a:ea typeface="Arial"/>
              <a:cs typeface="Arial"/>
              <a:sym typeface="Arial"/>
            </a:endParaRPr>
          </a:p>
        </p:txBody>
      </p:sp>
      <p:sp>
        <p:nvSpPr>
          <p:cNvPr id="399" name="Google Shape;399;p19"/>
          <p:cNvSpPr txBox="1"/>
          <p:nvPr/>
        </p:nvSpPr>
        <p:spPr>
          <a:xfrm>
            <a:off x="1707148" y="2336438"/>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Phần trung tâm của hệ điều hành, quản lý tài nguyên hệ thống như CPU, bộ nhớ và thiết bị ngoại vi, đồng thời giao tiếp trực tiếp với phần cứng.</a:t>
            </a:r>
            <a:endParaRPr sz="1400">
              <a:solidFill>
                <a:srgbClr val="2C408A"/>
              </a:solidFill>
              <a:latin typeface="Arial"/>
              <a:ea typeface="Arial"/>
              <a:cs typeface="Arial"/>
              <a:sym typeface="Arial"/>
            </a:endParaRPr>
          </a:p>
        </p:txBody>
      </p:sp>
      <p:sp>
        <p:nvSpPr>
          <p:cNvPr id="400" name="Google Shape;400;p19"/>
          <p:cNvSpPr/>
          <p:nvPr/>
        </p:nvSpPr>
        <p:spPr>
          <a:xfrm>
            <a:off x="1218170" y="1773079"/>
            <a:ext cx="488978" cy="488848"/>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01" name="Google Shape;401;p19"/>
          <p:cNvSpPr txBox="1"/>
          <p:nvPr/>
        </p:nvSpPr>
        <p:spPr>
          <a:xfrm>
            <a:off x="1336104" y="3245008"/>
            <a:ext cx="1888731"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Shell</a:t>
            </a:r>
            <a:endParaRPr b="1" sz="1400">
              <a:solidFill>
                <a:srgbClr val="2C408A"/>
              </a:solidFill>
              <a:latin typeface="Arial"/>
              <a:ea typeface="Arial"/>
              <a:cs typeface="Arial"/>
              <a:sym typeface="Arial"/>
            </a:endParaRPr>
          </a:p>
        </p:txBody>
      </p:sp>
      <p:sp>
        <p:nvSpPr>
          <p:cNvPr id="402" name="Google Shape;402;p19"/>
          <p:cNvSpPr txBox="1"/>
          <p:nvPr/>
        </p:nvSpPr>
        <p:spPr>
          <a:xfrm>
            <a:off x="1661627" y="3541713"/>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rgbClr val="2C408A"/>
                </a:solidFill>
                <a:latin typeface="Arial"/>
                <a:ea typeface="Arial"/>
                <a:cs typeface="Arial"/>
                <a:sym typeface="Arial"/>
              </a:rPr>
              <a:t>Giao diện dòng lệnh cho phép người dùng và lập trình viên thao tác trực tiếp với hệ thống bằng cách nhập lệnh. Shell đóng vai trò trung gian giữa người dùng và kernel.</a:t>
            </a:r>
            <a:endParaRPr sz="1400">
              <a:solidFill>
                <a:srgbClr val="2C408A"/>
              </a:solidFill>
              <a:latin typeface="Arial"/>
              <a:ea typeface="Arial"/>
              <a:cs typeface="Arial"/>
              <a:sym typeface="Arial"/>
            </a:endParaRPr>
          </a:p>
        </p:txBody>
      </p:sp>
      <p:sp>
        <p:nvSpPr>
          <p:cNvPr id="403" name="Google Shape;403;p19"/>
          <p:cNvSpPr/>
          <p:nvPr/>
        </p:nvSpPr>
        <p:spPr>
          <a:xfrm>
            <a:off x="1336104" y="3160683"/>
            <a:ext cx="488978" cy="488848"/>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04" name="Google Shape;404;p19"/>
          <p:cNvSpPr txBox="1"/>
          <p:nvPr/>
        </p:nvSpPr>
        <p:spPr>
          <a:xfrm>
            <a:off x="1684722" y="4878662"/>
            <a:ext cx="1511975"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Hệ thống tập tin:</a:t>
            </a:r>
            <a:endParaRPr b="1" sz="1400">
              <a:solidFill>
                <a:srgbClr val="2C408A"/>
              </a:solidFill>
              <a:latin typeface="Arial"/>
              <a:ea typeface="Arial"/>
              <a:cs typeface="Arial"/>
              <a:sym typeface="Arial"/>
            </a:endParaRPr>
          </a:p>
        </p:txBody>
      </p:sp>
      <p:sp>
        <p:nvSpPr>
          <p:cNvPr id="405" name="Google Shape;405;p19"/>
          <p:cNvSpPr txBox="1"/>
          <p:nvPr/>
        </p:nvSpPr>
        <p:spPr>
          <a:xfrm>
            <a:off x="1661627" y="5278279"/>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rgbClr val="2C408A"/>
                </a:solidFill>
                <a:latin typeface="Arial"/>
                <a:ea typeface="Arial"/>
                <a:cs typeface="Arial"/>
                <a:sym typeface="Arial"/>
              </a:rPr>
              <a:t>Linux sử dụng hệ thống tập tin dạng cây (tree) với thư mục gốc là /. Tất cả các tập tin và thư mục đều được tổ chức dưới thư mục gốc này, tạo thành một cấu trúc logic và dễ dàng quản lý.</a:t>
            </a:r>
            <a:endParaRPr sz="1400">
              <a:solidFill>
                <a:srgbClr val="2C408A"/>
              </a:solidFill>
              <a:latin typeface="Arial"/>
              <a:ea typeface="Arial"/>
              <a:cs typeface="Arial"/>
              <a:sym typeface="Arial"/>
            </a:endParaRPr>
          </a:p>
        </p:txBody>
      </p:sp>
      <p:sp>
        <p:nvSpPr>
          <p:cNvPr id="406" name="Google Shape;406;p19"/>
          <p:cNvSpPr/>
          <p:nvPr/>
        </p:nvSpPr>
        <p:spPr>
          <a:xfrm>
            <a:off x="1183151" y="4868488"/>
            <a:ext cx="488978" cy="518339"/>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pic>
        <p:nvPicPr>
          <p:cNvPr id="407" name="Google Shape;407;p19"/>
          <p:cNvPicPr preferRelativeResize="0"/>
          <p:nvPr/>
        </p:nvPicPr>
        <p:blipFill rotWithShape="1">
          <a:blip r:embed="rId5">
            <a:alphaModFix/>
          </a:blip>
          <a:srcRect b="25600" l="0" r="0" t="25600"/>
          <a:stretch/>
        </p:blipFill>
        <p:spPr>
          <a:xfrm>
            <a:off x="6611661" y="2391063"/>
            <a:ext cx="4437339" cy="2756372"/>
          </a:xfrm>
          <a:prstGeom prst="rect">
            <a:avLst/>
          </a:prstGeom>
          <a:noFill/>
          <a:ln>
            <a:noFill/>
          </a:ln>
        </p:spPr>
      </p:pic>
      <p:pic>
        <p:nvPicPr>
          <p:cNvPr descr="桌子上摆放着广告卡片和报纸&#10;&#10;低可信度描述已自动生成" id="408" name="Google Shape;408;p19"/>
          <p:cNvPicPr preferRelativeResize="0"/>
          <p:nvPr/>
        </p:nvPicPr>
        <p:blipFill rotWithShape="1">
          <a:blip r:embed="rId6">
            <a:alphaModFix/>
          </a:blip>
          <a:srcRect b="0" l="0" r="0" t="11656"/>
          <a:stretch/>
        </p:blipFill>
        <p:spPr>
          <a:xfrm>
            <a:off x="6992049" y="2158400"/>
            <a:ext cx="4297386" cy="2530983"/>
          </a:xfrm>
          <a:prstGeom prst="rect">
            <a:avLst/>
          </a:prstGeom>
          <a:noFill/>
          <a:ln>
            <a:noFill/>
          </a:ln>
        </p:spPr>
      </p:pic>
    </p:spTree>
  </p:cSld>
  <p:clrMapOvr>
    <a:masterClrMapping/>
  </p:clrMapOvr>
  <p:transition spd="slow" p14:dur="1500">
    <p:random/>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pic>
        <p:nvPicPr>
          <p:cNvPr descr="图片包含 背景图案&#10;&#10;描述已自动生成" id="104" name="Google Shape;104;p2"/>
          <p:cNvPicPr preferRelativeResize="0"/>
          <p:nvPr/>
        </p:nvPicPr>
        <p:blipFill rotWithShape="1">
          <a:blip r:embed="rId4">
            <a:alphaModFix/>
          </a:blip>
          <a:srcRect b="51295" l="16370" r="9430" t="5690"/>
          <a:stretch/>
        </p:blipFill>
        <p:spPr>
          <a:xfrm rot="9248781">
            <a:off x="-1521562" y="-622725"/>
            <a:ext cx="6946770" cy="5384022"/>
          </a:xfrm>
          <a:custGeom>
            <a:rect b="b" l="l" r="r" t="t"/>
            <a:pathLst>
              <a:path extrusionOk="0" h="5384022" w="6946770">
                <a:moveTo>
                  <a:pt x="4337810" y="5384022"/>
                </a:moveTo>
                <a:lnTo>
                  <a:pt x="0" y="3282029"/>
                </a:lnTo>
                <a:lnTo>
                  <a:pt x="0" y="0"/>
                </a:lnTo>
                <a:lnTo>
                  <a:pt x="6946770" y="0"/>
                </a:lnTo>
                <a:close/>
              </a:path>
            </a:pathLst>
          </a:custGeom>
          <a:noFill/>
          <a:ln>
            <a:noFill/>
          </a:ln>
        </p:spPr>
      </p:pic>
      <p:pic>
        <p:nvPicPr>
          <p:cNvPr descr="图片包含 背景图案&#10;&#10;描述已自动生成" id="105" name="Google Shape;105;p2"/>
          <p:cNvPicPr preferRelativeResize="0"/>
          <p:nvPr/>
        </p:nvPicPr>
        <p:blipFill rotWithShape="1">
          <a:blip r:embed="rId4">
            <a:alphaModFix/>
          </a:blip>
          <a:srcRect b="0" l="0" r="46524" t="65555"/>
          <a:stretch/>
        </p:blipFill>
        <p:spPr>
          <a:xfrm flipH="1">
            <a:off x="10150898" y="5010772"/>
            <a:ext cx="2041102" cy="1847228"/>
          </a:xfrm>
          <a:prstGeom prst="rect">
            <a:avLst/>
          </a:prstGeom>
          <a:noFill/>
          <a:ln>
            <a:noFill/>
          </a:ln>
        </p:spPr>
      </p:pic>
      <p:graphicFrame>
        <p:nvGraphicFramePr>
          <p:cNvPr id="106" name="Google Shape;106;p2"/>
          <p:cNvGraphicFramePr/>
          <p:nvPr/>
        </p:nvGraphicFramePr>
        <p:xfrm>
          <a:off x="1246909" y="540328"/>
          <a:ext cx="3000000" cy="3000000"/>
        </p:xfrm>
        <a:graphic>
          <a:graphicData uri="http://schemas.openxmlformats.org/drawingml/2006/table">
            <a:tbl>
              <a:tblPr bandRow="1" firstRow="1">
                <a:noFill/>
                <a:tableStyleId>{B7983A38-971F-4580-93D5-040F1BA8AAB3}</a:tableStyleId>
              </a:tblPr>
              <a:tblGrid>
                <a:gridCol w="2022775"/>
                <a:gridCol w="2022775"/>
                <a:gridCol w="2022775"/>
                <a:gridCol w="2022775"/>
                <a:gridCol w="2022775"/>
              </a:tblGrid>
              <a:tr h="1136700">
                <a:tc gridSpan="5">
                  <a:txBody>
                    <a:bodyPr/>
                    <a:lstStyle/>
                    <a:p>
                      <a:pPr indent="0" lvl="0" marL="0" marR="0" rtl="0" algn="ctr">
                        <a:lnSpc>
                          <a:spcPct val="100000"/>
                        </a:lnSpc>
                        <a:spcBef>
                          <a:spcPts val="0"/>
                        </a:spcBef>
                        <a:spcAft>
                          <a:spcPts val="0"/>
                        </a:spcAft>
                        <a:buClr>
                          <a:schemeClr val="dk1"/>
                        </a:buClr>
                        <a:buSzPts val="1600"/>
                        <a:buFont typeface="Arial"/>
                        <a:buNone/>
                      </a:pPr>
                      <a:r>
                        <a:t/>
                      </a:r>
                      <a:endParaRPr b="1"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600"/>
                        <a:buFont typeface="Arial"/>
                        <a:buNone/>
                      </a:pPr>
                      <a:r>
                        <a:rPr b="1" lang="en-US" sz="1600" u="none" cap="none" strike="noStrike">
                          <a:solidFill>
                            <a:schemeClr val="lt1"/>
                          </a:solidFill>
                          <a:latin typeface="Arial"/>
                          <a:ea typeface="Arial"/>
                          <a:cs typeface="Arial"/>
                          <a:sym typeface="Arial"/>
                        </a:rPr>
                        <a:t>Bảng phân công công việc</a:t>
                      </a:r>
                      <a:endParaRPr b="1" sz="1600" u="none" cap="none" strike="noStrike">
                        <a:solidFill>
                          <a:schemeClr val="lt1"/>
                        </a:solidFill>
                        <a:latin typeface="Arial"/>
                        <a:ea typeface="Arial"/>
                        <a:cs typeface="Arial"/>
                        <a:sym typeface="Arial"/>
                      </a:endParaRPr>
                    </a:p>
                  </a:txBody>
                  <a:tcPr marT="45725" marB="45725" marR="91450" marL="91450"/>
                </a:tc>
                <a:tc hMerge="1"/>
                <a:tc hMerge="1"/>
                <a:tc hMerge="1"/>
                <a:tc hMerge="1"/>
              </a:tr>
              <a:tr h="1012300">
                <a:tc>
                  <a:txBody>
                    <a:bodyPr/>
                    <a:lstStyle/>
                    <a:p>
                      <a:pPr indent="0" lvl="0" marL="0" marR="0" rtl="0" algn="l">
                        <a:spcBef>
                          <a:spcPts val="0"/>
                        </a:spcBef>
                        <a:spcAft>
                          <a:spcPts val="0"/>
                        </a:spcAft>
                        <a:buNone/>
                      </a:pPr>
                      <a:r>
                        <a:rPr lang="en-US" sz="1600" u="none" cap="none" strike="noStrike">
                          <a:latin typeface="Arial"/>
                          <a:ea typeface="Arial"/>
                          <a:cs typeface="Arial"/>
                          <a:sym typeface="Arial"/>
                        </a:rPr>
                        <a:t>MSSV</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Thành viên</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Chức vụ</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Công việc</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Tiến độ</a:t>
                      </a:r>
                      <a:endParaRPr sz="1600">
                        <a:latin typeface="Arial"/>
                        <a:ea typeface="Arial"/>
                        <a:cs typeface="Arial"/>
                        <a:sym typeface="Arial"/>
                      </a:endParaRPr>
                    </a:p>
                  </a:txBody>
                  <a:tcPr marT="45725" marB="45725" marR="91450" marL="91450"/>
                </a:tc>
              </a:tr>
              <a:tr h="1012300">
                <a:tc>
                  <a:txBody>
                    <a:bodyPr/>
                    <a:lstStyle/>
                    <a:p>
                      <a:pPr indent="0" lvl="0" marL="0" marR="0" rtl="0" algn="l">
                        <a:spcBef>
                          <a:spcPts val="0"/>
                        </a:spcBef>
                        <a:spcAft>
                          <a:spcPts val="0"/>
                        </a:spcAft>
                        <a:buNone/>
                      </a:pPr>
                      <a:r>
                        <a:rPr lang="en-US" sz="1600">
                          <a:latin typeface="Arial"/>
                          <a:ea typeface="Arial"/>
                          <a:cs typeface="Arial"/>
                          <a:sym typeface="Arial"/>
                        </a:rPr>
                        <a:t>2274802010606</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Nguyễn Lê Minh Nhật</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Trưởng nhóm</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Source Code + Thuyết trình</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Đã hoàn thành</a:t>
                      </a:r>
                      <a:endParaRPr sz="1600">
                        <a:latin typeface="Arial"/>
                        <a:ea typeface="Arial"/>
                        <a:cs typeface="Arial"/>
                        <a:sym typeface="Arial"/>
                      </a:endParaRPr>
                    </a:p>
                  </a:txBody>
                  <a:tcPr marT="45725" marB="45725" marR="91450" marL="91450"/>
                </a:tc>
              </a:tr>
              <a:tr h="1152425">
                <a:tc>
                  <a:txBody>
                    <a:bodyPr/>
                    <a:lstStyle/>
                    <a:p>
                      <a:pPr indent="0" lvl="0" marL="0" marR="0" rtl="0" algn="l">
                        <a:spcBef>
                          <a:spcPts val="0"/>
                        </a:spcBef>
                        <a:spcAft>
                          <a:spcPts val="0"/>
                        </a:spcAft>
                        <a:buNone/>
                      </a:pPr>
                      <a:r>
                        <a:rPr lang="en-US" sz="1600">
                          <a:latin typeface="Arial"/>
                          <a:ea typeface="Arial"/>
                          <a:cs typeface="Arial"/>
                          <a:sym typeface="Arial"/>
                        </a:rPr>
                        <a:t>2274802010976</a:t>
                      </a:r>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Nguyễn Thanh Tùng</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Thành viên</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File báo cáo + Tìm thông tin</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Đã hoàn thành</a:t>
                      </a:r>
                      <a:endParaRPr sz="1600">
                        <a:latin typeface="Arial"/>
                        <a:ea typeface="Arial"/>
                        <a:cs typeface="Arial"/>
                        <a:sym typeface="Arial"/>
                      </a:endParaRPr>
                    </a:p>
                  </a:txBody>
                  <a:tcPr marT="45725" marB="45725" marR="91450" marL="91450"/>
                </a:tc>
              </a:tr>
              <a:tr h="1152425">
                <a:tc>
                  <a:txBody>
                    <a:bodyPr/>
                    <a:lstStyle/>
                    <a:p>
                      <a:pPr indent="0" lvl="0" marL="0" marR="0" rtl="0" algn="l">
                        <a:spcBef>
                          <a:spcPts val="0"/>
                        </a:spcBef>
                        <a:spcAft>
                          <a:spcPts val="0"/>
                        </a:spcAft>
                        <a:buNone/>
                      </a:pPr>
                      <a:r>
                        <a:rPr lang="en-US" sz="1600">
                          <a:latin typeface="Arial"/>
                          <a:ea typeface="Arial"/>
                          <a:cs typeface="Arial"/>
                          <a:sym typeface="Arial"/>
                        </a:rPr>
                        <a:t>2274802010284</a:t>
                      </a:r>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Phùng Hữu Hoàng</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Thành viên</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File Power Point + Tìm thông tin</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600">
                          <a:latin typeface="Arial"/>
                          <a:ea typeface="Arial"/>
                          <a:cs typeface="Arial"/>
                          <a:sym typeface="Arial"/>
                        </a:rPr>
                        <a:t>Đã hoàn thành</a:t>
                      </a:r>
                      <a:endParaRPr sz="1600">
                        <a:latin typeface="Arial"/>
                        <a:ea typeface="Arial"/>
                        <a:cs typeface="Arial"/>
                        <a:sym typeface="Arial"/>
                      </a:endParaRPr>
                    </a:p>
                  </a:txBody>
                  <a:tcPr marT="45725" marB="45725" marR="91450" marL="91450"/>
                </a:tc>
              </a:tr>
            </a:tbl>
          </a:graphicData>
        </a:graphic>
      </p:graphicFrame>
    </p:spTree>
  </p:cSld>
  <p:clrMapOvr>
    <a:masterClrMapping/>
  </p:clrMapOvr>
  <p:transition spd="slow" p14:dur="1500">
    <p:random/>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图片包含 背景图案&#10;&#10;描述已自动生成" id="413" name="Google Shape;413;p20"/>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414" name="Google Shape;414;p20"/>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415" name="Google Shape;415;p20"/>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6" name="Google Shape;416;p20"/>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7" name="Google Shape;417;p20"/>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20"/>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fontScale="55000" lnSpcReduction="20000"/>
          </a:bodyPr>
          <a:lstStyle/>
          <a:p>
            <a:pPr indent="0" lvl="0" marL="0" marR="0" rtl="0" algn="ctr">
              <a:lnSpc>
                <a:spcPct val="114000"/>
              </a:lnSpc>
              <a:spcBef>
                <a:spcPts val="0"/>
              </a:spcBef>
              <a:spcAft>
                <a:spcPts val="0"/>
              </a:spcAft>
              <a:buNone/>
            </a:pPr>
            <a:r>
              <a:rPr lang="en-US" sz="3600">
                <a:solidFill>
                  <a:schemeClr val="lt1"/>
                </a:solidFill>
                <a:latin typeface="Arial"/>
                <a:ea typeface="Arial"/>
                <a:cs typeface="Arial"/>
                <a:sym typeface="Arial"/>
              </a:rPr>
              <a:t>Ảnh Hưởng Trong Các Lĩnh Vực</a:t>
            </a:r>
            <a:endParaRPr sz="3600">
              <a:solidFill>
                <a:schemeClr val="lt1"/>
              </a:solidFill>
              <a:latin typeface="Noto Sans"/>
              <a:ea typeface="Noto Sans"/>
              <a:cs typeface="Noto Sans"/>
              <a:sym typeface="Noto Sans"/>
            </a:endParaRPr>
          </a:p>
        </p:txBody>
      </p:sp>
      <p:sp>
        <p:nvSpPr>
          <p:cNvPr id="419" name="Google Shape;419;p20"/>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06</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descr="图表&#10;&#10;描述已自动生成" id="424" name="Google Shape;424;p21"/>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pic>
        <p:nvPicPr>
          <p:cNvPr descr="毕业帽 纯色填充" id="425" name="Google Shape;425;p21"/>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426" name="Google Shape;426;p21"/>
          <p:cNvSpPr txBox="1"/>
          <p:nvPr/>
        </p:nvSpPr>
        <p:spPr>
          <a:xfrm>
            <a:off x="4657379" y="1976197"/>
            <a:ext cx="2481430" cy="42095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Server &amp; Cloud:</a:t>
            </a:r>
            <a:endParaRPr b="1" sz="1400">
              <a:solidFill>
                <a:schemeClr val="lt1"/>
              </a:solidFill>
              <a:latin typeface="Times New Roman"/>
              <a:ea typeface="Times New Roman"/>
              <a:cs typeface="Times New Roman"/>
              <a:sym typeface="Times New Roman"/>
            </a:endParaRPr>
          </a:p>
        </p:txBody>
      </p:sp>
      <p:sp>
        <p:nvSpPr>
          <p:cNvPr id="427" name="Google Shape;427;p21"/>
          <p:cNvSpPr txBox="1"/>
          <p:nvPr/>
        </p:nvSpPr>
        <p:spPr>
          <a:xfrm>
            <a:off x="4657379" y="2473709"/>
            <a:ext cx="6650844" cy="571128"/>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Linux</a:t>
            </a:r>
            <a:r>
              <a:rPr lang="en-US" sz="1400">
                <a:solidFill>
                  <a:srgbClr val="2C408A"/>
                </a:solidFill>
                <a:latin typeface="Times New Roman"/>
                <a:ea typeface="Times New Roman"/>
                <a:cs typeface="Times New Roman"/>
                <a:sym typeface="Times New Roman"/>
              </a:rPr>
              <a:t> và phần mềm mã nguồn mở như </a:t>
            </a:r>
            <a:r>
              <a:rPr b="1" lang="en-US" sz="1400">
                <a:solidFill>
                  <a:srgbClr val="2C408A"/>
                </a:solidFill>
                <a:latin typeface="Times New Roman"/>
                <a:ea typeface="Times New Roman"/>
                <a:cs typeface="Times New Roman"/>
                <a:sym typeface="Times New Roman"/>
              </a:rPr>
              <a:t>Apache</a:t>
            </a:r>
            <a:r>
              <a:rPr lang="en-US" sz="1400">
                <a:solidFill>
                  <a:srgbClr val="2C408A"/>
                </a:solidFill>
                <a:latin typeface="Times New Roman"/>
                <a:ea typeface="Times New Roman"/>
                <a:cs typeface="Times New Roman"/>
                <a:sym typeface="Times New Roman"/>
              </a:rPr>
              <a:t> và </a:t>
            </a:r>
            <a:r>
              <a:rPr b="1" lang="en-US" sz="1400">
                <a:solidFill>
                  <a:srgbClr val="2C408A"/>
                </a:solidFill>
                <a:latin typeface="Times New Roman"/>
                <a:ea typeface="Times New Roman"/>
                <a:cs typeface="Times New Roman"/>
                <a:sym typeface="Times New Roman"/>
              </a:rPr>
              <a:t>MySQL</a:t>
            </a:r>
            <a:r>
              <a:rPr lang="en-US" sz="1400">
                <a:solidFill>
                  <a:srgbClr val="2C408A"/>
                </a:solidFill>
                <a:latin typeface="Times New Roman"/>
                <a:ea typeface="Times New Roman"/>
                <a:cs typeface="Times New Roman"/>
                <a:sym typeface="Times New Roman"/>
              </a:rPr>
              <a:t> chạy trên hầu hết các máy chủ và hệ thống đám mây lớn (AWS, Google Cloud).</a:t>
            </a:r>
            <a:endParaRPr sz="1400">
              <a:solidFill>
                <a:srgbClr val="2C408A"/>
              </a:solidFill>
              <a:latin typeface="Times New Roman"/>
              <a:ea typeface="Times New Roman"/>
              <a:cs typeface="Times New Roman"/>
              <a:sym typeface="Times New Roman"/>
            </a:endParaRPr>
          </a:p>
        </p:txBody>
      </p:sp>
      <p:sp>
        <p:nvSpPr>
          <p:cNvPr id="428" name="Google Shape;428;p21"/>
          <p:cNvSpPr txBox="1"/>
          <p:nvPr/>
        </p:nvSpPr>
        <p:spPr>
          <a:xfrm>
            <a:off x="4657379" y="4518752"/>
            <a:ext cx="6650844" cy="861179"/>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Phần mềm nguồn mở tích hợp trong nhiều thiết bị IoT, từ thiết bị gia dụng như </a:t>
            </a:r>
            <a:r>
              <a:rPr b="1" lang="en-US" sz="1400">
                <a:solidFill>
                  <a:srgbClr val="2C408A"/>
                </a:solidFill>
                <a:latin typeface="Times New Roman"/>
                <a:ea typeface="Times New Roman"/>
                <a:cs typeface="Times New Roman"/>
                <a:sym typeface="Times New Roman"/>
              </a:rPr>
              <a:t>Raspberry Pi</a:t>
            </a:r>
            <a:r>
              <a:rPr lang="en-US" sz="1400">
                <a:solidFill>
                  <a:srgbClr val="2C408A"/>
                </a:solidFill>
                <a:latin typeface="Times New Roman"/>
                <a:ea typeface="Times New Roman"/>
                <a:cs typeface="Times New Roman"/>
                <a:sym typeface="Times New Roman"/>
              </a:rPr>
              <a:t> đến hệ thống điều khiển công nghiệp.</a:t>
            </a:r>
            <a:endParaRPr sz="1400">
              <a:solidFill>
                <a:srgbClr val="2C408A"/>
              </a:solidFill>
              <a:latin typeface="Times New Roman"/>
              <a:ea typeface="Times New Roman"/>
              <a:cs typeface="Times New Roman"/>
              <a:sym typeface="Times New Roman"/>
            </a:endParaRPr>
          </a:p>
        </p:txBody>
      </p:sp>
      <p:pic>
        <p:nvPicPr>
          <p:cNvPr id="429" name="Google Shape;429;p21"/>
          <p:cNvPicPr preferRelativeResize="0"/>
          <p:nvPr/>
        </p:nvPicPr>
        <p:blipFill rotWithShape="1">
          <a:blip r:embed="rId5">
            <a:alphaModFix/>
          </a:blip>
          <a:srcRect b="7097" l="0" r="0" t="7097"/>
          <a:stretch/>
        </p:blipFill>
        <p:spPr>
          <a:xfrm>
            <a:off x="1193072" y="1805636"/>
            <a:ext cx="3030238" cy="1734345"/>
          </a:xfrm>
          <a:prstGeom prst="rect">
            <a:avLst/>
          </a:prstGeom>
          <a:noFill/>
          <a:ln>
            <a:noFill/>
          </a:ln>
        </p:spPr>
      </p:pic>
      <p:pic>
        <p:nvPicPr>
          <p:cNvPr descr="桌子上摆放着广告卡片和报纸&#10;&#10;低可信度描述已自动生成" id="430" name="Google Shape;430;p21"/>
          <p:cNvPicPr preferRelativeResize="0"/>
          <p:nvPr/>
        </p:nvPicPr>
        <p:blipFill rotWithShape="1">
          <a:blip r:embed="rId6">
            <a:alphaModFix/>
          </a:blip>
          <a:srcRect b="0" l="0" r="0" t="11656"/>
          <a:stretch/>
        </p:blipFill>
        <p:spPr>
          <a:xfrm>
            <a:off x="1193073" y="3802814"/>
            <a:ext cx="3030237" cy="1784685"/>
          </a:xfrm>
          <a:prstGeom prst="rect">
            <a:avLst/>
          </a:prstGeom>
          <a:noFill/>
          <a:ln>
            <a:noFill/>
          </a:ln>
        </p:spPr>
      </p:pic>
      <p:sp>
        <p:nvSpPr>
          <p:cNvPr id="431" name="Google Shape;431;p21"/>
          <p:cNvSpPr txBox="1"/>
          <p:nvPr/>
        </p:nvSpPr>
        <p:spPr>
          <a:xfrm>
            <a:off x="4657379" y="3228384"/>
            <a:ext cx="6650844"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Được ưa chuộng nhờ vào tính ổn định, bảo mật, và khả năng mở rộng, giúp tiết kiệm chi phí cho doanh nghiệp.</a:t>
            </a:r>
            <a:endParaRPr sz="1400">
              <a:solidFill>
                <a:srgbClr val="2C408A"/>
              </a:solidFill>
              <a:latin typeface="Times New Roman"/>
              <a:ea typeface="Times New Roman"/>
              <a:cs typeface="Times New Roman"/>
              <a:sym typeface="Times New Roman"/>
            </a:endParaRPr>
          </a:p>
        </p:txBody>
      </p:sp>
      <p:sp>
        <p:nvSpPr>
          <p:cNvPr id="432" name="Google Shape;432;p21"/>
          <p:cNvSpPr txBox="1"/>
          <p:nvPr/>
        </p:nvSpPr>
        <p:spPr>
          <a:xfrm>
            <a:off x="4643270" y="5236913"/>
            <a:ext cx="6650844"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Các nền tảng như </a:t>
            </a:r>
            <a:r>
              <a:rPr b="1" lang="en-US" sz="1400">
                <a:solidFill>
                  <a:srgbClr val="2C408A"/>
                </a:solidFill>
                <a:latin typeface="Times New Roman"/>
                <a:ea typeface="Times New Roman"/>
                <a:cs typeface="Times New Roman"/>
                <a:sym typeface="Times New Roman"/>
              </a:rPr>
              <a:t>OpenHAB</a:t>
            </a:r>
            <a:r>
              <a:rPr lang="en-US" sz="1400">
                <a:solidFill>
                  <a:srgbClr val="2C408A"/>
                </a:solidFill>
                <a:latin typeface="Times New Roman"/>
                <a:ea typeface="Times New Roman"/>
                <a:cs typeface="Times New Roman"/>
                <a:sym typeface="Times New Roman"/>
              </a:rPr>
              <a:t> và </a:t>
            </a:r>
            <a:r>
              <a:rPr b="1" lang="en-US" sz="1400">
                <a:solidFill>
                  <a:srgbClr val="2C408A"/>
                </a:solidFill>
                <a:latin typeface="Times New Roman"/>
                <a:ea typeface="Times New Roman"/>
                <a:cs typeface="Times New Roman"/>
                <a:sym typeface="Times New Roman"/>
              </a:rPr>
              <a:t>Home Assistant</a:t>
            </a:r>
            <a:r>
              <a:rPr lang="en-US" sz="1400">
                <a:solidFill>
                  <a:srgbClr val="2C408A"/>
                </a:solidFill>
                <a:latin typeface="Times New Roman"/>
                <a:ea typeface="Times New Roman"/>
                <a:cs typeface="Times New Roman"/>
                <a:sym typeface="Times New Roman"/>
              </a:rPr>
              <a:t> giúp quản lý và tự động hóa các thiết bị IoT dễ dàng và hiệu quả</a:t>
            </a:r>
            <a:endParaRPr sz="1400">
              <a:solidFill>
                <a:srgbClr val="2C408A"/>
              </a:solidFill>
              <a:latin typeface="Times New Roman"/>
              <a:ea typeface="Times New Roman"/>
              <a:cs typeface="Times New Roman"/>
              <a:sym typeface="Times New Roman"/>
            </a:endParaRPr>
          </a:p>
        </p:txBody>
      </p:sp>
      <p:sp>
        <p:nvSpPr>
          <p:cNvPr id="433" name="Google Shape;433;p21"/>
          <p:cNvSpPr txBox="1"/>
          <p:nvPr/>
        </p:nvSpPr>
        <p:spPr>
          <a:xfrm>
            <a:off x="4694070" y="3991385"/>
            <a:ext cx="2481430" cy="42095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IoT (Internet of Things):</a:t>
            </a:r>
            <a:endParaRPr b="1" sz="1400">
              <a:solidFill>
                <a:schemeClr val="lt1"/>
              </a:solidFill>
              <a:latin typeface="Times New Roman"/>
              <a:ea typeface="Times New Roman"/>
              <a:cs typeface="Times New Roman"/>
              <a:sym typeface="Times New Roman"/>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500"/>
                                        <p:tgtEl>
                                          <p:spTgt spid="4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图表&#10;&#10;描述已自动生成" id="438" name="Google Shape;438;p22"/>
          <p:cNvPicPr preferRelativeResize="0"/>
          <p:nvPr/>
        </p:nvPicPr>
        <p:blipFill rotWithShape="1">
          <a:blip r:embed="rId3">
            <a:alphaModFix/>
          </a:blip>
          <a:srcRect b="920" l="0" r="0" t="0"/>
          <a:stretch/>
        </p:blipFill>
        <p:spPr>
          <a:xfrm rot="5400000">
            <a:off x="2652184" y="-2652187"/>
            <a:ext cx="6887633" cy="12192008"/>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439" name="Google Shape;439;p22"/>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400">
              <a:solidFill>
                <a:srgbClr val="0070C0"/>
              </a:solidFill>
              <a:latin typeface="Arial"/>
              <a:ea typeface="Arial"/>
              <a:cs typeface="Arial"/>
              <a:sym typeface="Arial"/>
            </a:endParaRPr>
          </a:p>
        </p:txBody>
      </p:sp>
      <p:pic>
        <p:nvPicPr>
          <p:cNvPr descr="毕业帽 纯色填充" id="440" name="Google Shape;440;p22"/>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grpSp>
        <p:nvGrpSpPr>
          <p:cNvPr id="441" name="Google Shape;441;p22"/>
          <p:cNvGrpSpPr/>
          <p:nvPr/>
        </p:nvGrpSpPr>
        <p:grpSpPr>
          <a:xfrm>
            <a:off x="4579100" y="1521526"/>
            <a:ext cx="2750767" cy="4162263"/>
            <a:chOff x="4966758" y="2090842"/>
            <a:chExt cx="2258485" cy="3417377"/>
          </a:xfrm>
        </p:grpSpPr>
        <p:sp>
          <p:nvSpPr>
            <p:cNvPr id="442" name="Google Shape;442;p22"/>
            <p:cNvSpPr/>
            <p:nvPr/>
          </p:nvSpPr>
          <p:spPr>
            <a:xfrm>
              <a:off x="4966758" y="2636036"/>
              <a:ext cx="838472" cy="1105430"/>
            </a:xfrm>
            <a:custGeom>
              <a:rect b="b" l="l" r="r" t="t"/>
              <a:pathLst>
                <a:path extrusionOk="0" h="3850" w="2917">
                  <a:moveTo>
                    <a:pt x="1006" y="0"/>
                  </a:moveTo>
                  <a:cubicBezTo>
                    <a:pt x="926" y="144"/>
                    <a:pt x="856" y="294"/>
                    <a:pt x="797" y="449"/>
                  </a:cubicBezTo>
                  <a:cubicBezTo>
                    <a:pt x="641" y="854"/>
                    <a:pt x="555" y="1295"/>
                    <a:pt x="555" y="1755"/>
                  </a:cubicBezTo>
                  <a:lnTo>
                    <a:pt x="555" y="1882"/>
                  </a:lnTo>
                  <a:lnTo>
                    <a:pt x="354" y="1882"/>
                  </a:lnTo>
                  <a:cubicBezTo>
                    <a:pt x="88" y="1882"/>
                    <a:pt x="0" y="2057"/>
                    <a:pt x="159" y="2270"/>
                  </a:cubicBezTo>
                  <a:lnTo>
                    <a:pt x="1171" y="3636"/>
                  </a:lnTo>
                  <a:cubicBezTo>
                    <a:pt x="1329" y="3850"/>
                    <a:pt x="1588" y="3850"/>
                    <a:pt x="1747" y="3636"/>
                  </a:cubicBezTo>
                  <a:lnTo>
                    <a:pt x="2759" y="2270"/>
                  </a:lnTo>
                  <a:cubicBezTo>
                    <a:pt x="2917" y="2057"/>
                    <a:pt x="2829" y="1882"/>
                    <a:pt x="2563" y="1882"/>
                  </a:cubicBezTo>
                  <a:lnTo>
                    <a:pt x="2367" y="1882"/>
                  </a:lnTo>
                  <a:lnTo>
                    <a:pt x="2367" y="1783"/>
                  </a:lnTo>
                  <a:cubicBezTo>
                    <a:pt x="2367" y="1764"/>
                    <a:pt x="2366" y="1750"/>
                    <a:pt x="2366" y="1731"/>
                  </a:cubicBezTo>
                  <a:cubicBezTo>
                    <a:pt x="2369" y="1486"/>
                    <a:pt x="2420" y="1253"/>
                    <a:pt x="2510" y="1040"/>
                  </a:cubicBezTo>
                  <a:cubicBezTo>
                    <a:pt x="2530" y="994"/>
                    <a:pt x="2551" y="949"/>
                    <a:pt x="2574" y="905"/>
                  </a:cubicBezTo>
                  <a:lnTo>
                    <a:pt x="1006" y="0"/>
                  </a:ln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3" name="Google Shape;443;p22"/>
            <p:cNvSpPr/>
            <p:nvPr/>
          </p:nvSpPr>
          <p:spPr>
            <a:xfrm>
              <a:off x="5280088" y="2090842"/>
              <a:ext cx="1392440" cy="762019"/>
            </a:xfrm>
            <a:custGeom>
              <a:rect b="b" l="l" r="r" t="t"/>
              <a:pathLst>
                <a:path extrusionOk="0" h="2651" w="4839">
                  <a:moveTo>
                    <a:pt x="4839" y="435"/>
                  </a:moveTo>
                  <a:cubicBezTo>
                    <a:pt x="4808" y="418"/>
                    <a:pt x="4776" y="401"/>
                    <a:pt x="4744" y="385"/>
                  </a:cubicBezTo>
                  <a:cubicBezTo>
                    <a:pt x="4253" y="139"/>
                    <a:pt x="3699" y="0"/>
                    <a:pt x="3113" y="0"/>
                  </a:cubicBezTo>
                  <a:cubicBezTo>
                    <a:pt x="2588" y="0"/>
                    <a:pt x="2088" y="112"/>
                    <a:pt x="1637" y="312"/>
                  </a:cubicBezTo>
                  <a:cubicBezTo>
                    <a:pt x="962" y="612"/>
                    <a:pt x="387" y="1116"/>
                    <a:pt x="0" y="1745"/>
                  </a:cubicBezTo>
                  <a:lnTo>
                    <a:pt x="1569" y="2651"/>
                  </a:lnTo>
                  <a:cubicBezTo>
                    <a:pt x="1764" y="2350"/>
                    <a:pt x="2045" y="2110"/>
                    <a:pt x="2376" y="1965"/>
                  </a:cubicBezTo>
                  <a:cubicBezTo>
                    <a:pt x="2419" y="1946"/>
                    <a:pt x="2462" y="1929"/>
                    <a:pt x="2506" y="1914"/>
                  </a:cubicBezTo>
                  <a:cubicBezTo>
                    <a:pt x="2696" y="1847"/>
                    <a:pt x="2900" y="1811"/>
                    <a:pt x="3113" y="1811"/>
                  </a:cubicBezTo>
                  <a:cubicBezTo>
                    <a:pt x="3370" y="1811"/>
                    <a:pt x="3616" y="1864"/>
                    <a:pt x="3838" y="1960"/>
                  </a:cubicBezTo>
                  <a:cubicBezTo>
                    <a:pt x="3870" y="1974"/>
                    <a:pt x="3902" y="1989"/>
                    <a:pt x="3933" y="2004"/>
                  </a:cubicBezTo>
                  <a:lnTo>
                    <a:pt x="4839" y="435"/>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444" name="Google Shape;444;p22"/>
            <p:cNvSpPr/>
            <p:nvPr/>
          </p:nvSpPr>
          <p:spPr>
            <a:xfrm>
              <a:off x="6455704" y="2241241"/>
              <a:ext cx="769539" cy="1392440"/>
            </a:xfrm>
            <a:custGeom>
              <a:rect b="b" l="l" r="r" t="t"/>
              <a:pathLst>
                <a:path extrusionOk="0" h="4846" w="2678">
                  <a:moveTo>
                    <a:pt x="2190" y="4846"/>
                  </a:moveTo>
                  <a:cubicBezTo>
                    <a:pt x="2475" y="4387"/>
                    <a:pt x="2678" y="3830"/>
                    <a:pt x="2678" y="3129"/>
                  </a:cubicBezTo>
                  <a:cubicBezTo>
                    <a:pt x="2678" y="2704"/>
                    <a:pt x="2604" y="2295"/>
                    <a:pt x="2470" y="1915"/>
                  </a:cubicBezTo>
                  <a:cubicBezTo>
                    <a:pt x="2185" y="1110"/>
                    <a:pt x="1626" y="434"/>
                    <a:pt x="905" y="0"/>
                  </a:cubicBezTo>
                  <a:lnTo>
                    <a:pt x="0" y="1568"/>
                  </a:lnTo>
                  <a:cubicBezTo>
                    <a:pt x="351" y="1788"/>
                    <a:pt x="623" y="2123"/>
                    <a:pt x="763" y="2520"/>
                  </a:cubicBezTo>
                  <a:cubicBezTo>
                    <a:pt x="769" y="2535"/>
                    <a:pt x="774" y="2551"/>
                    <a:pt x="779" y="2566"/>
                  </a:cubicBezTo>
                  <a:cubicBezTo>
                    <a:pt x="836" y="2744"/>
                    <a:pt x="867" y="2933"/>
                    <a:pt x="867" y="3129"/>
                  </a:cubicBezTo>
                  <a:cubicBezTo>
                    <a:pt x="867" y="3440"/>
                    <a:pt x="782" y="3690"/>
                    <a:pt x="628" y="3926"/>
                  </a:cubicBezTo>
                  <a:cubicBezTo>
                    <a:pt x="626" y="3930"/>
                    <a:pt x="622" y="3935"/>
                    <a:pt x="619" y="3939"/>
                  </a:cubicBezTo>
                  <a:lnTo>
                    <a:pt x="2190" y="4846"/>
                  </a:ln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5" name="Google Shape;445;p22"/>
            <p:cNvSpPr/>
            <p:nvPr/>
          </p:nvSpPr>
          <p:spPr>
            <a:xfrm>
              <a:off x="6007015" y="3413096"/>
              <a:ext cx="1050283" cy="1155562"/>
            </a:xfrm>
            <a:custGeom>
              <a:rect b="b" l="l" r="r" t="t"/>
              <a:pathLst>
                <a:path extrusionOk="0" h="4019" w="3656">
                  <a:moveTo>
                    <a:pt x="1403" y="676"/>
                  </a:moveTo>
                  <a:cubicBezTo>
                    <a:pt x="1189" y="869"/>
                    <a:pt x="957" y="1079"/>
                    <a:pt x="744" y="1318"/>
                  </a:cubicBezTo>
                  <a:cubicBezTo>
                    <a:pt x="336" y="1776"/>
                    <a:pt x="0" y="2343"/>
                    <a:pt x="0" y="3113"/>
                  </a:cubicBezTo>
                  <a:cubicBezTo>
                    <a:pt x="0" y="3613"/>
                    <a:pt x="405" y="4019"/>
                    <a:pt x="906" y="4019"/>
                  </a:cubicBezTo>
                  <a:cubicBezTo>
                    <a:pt x="1406" y="4019"/>
                    <a:pt x="1811" y="3613"/>
                    <a:pt x="1811" y="3113"/>
                  </a:cubicBezTo>
                  <a:cubicBezTo>
                    <a:pt x="1811" y="2884"/>
                    <a:pt x="1928" y="2691"/>
                    <a:pt x="2185" y="2427"/>
                  </a:cubicBezTo>
                  <a:cubicBezTo>
                    <a:pt x="2300" y="2309"/>
                    <a:pt x="2443" y="2177"/>
                    <a:pt x="2616" y="2021"/>
                  </a:cubicBezTo>
                  <a:cubicBezTo>
                    <a:pt x="2949" y="1721"/>
                    <a:pt x="3340" y="1367"/>
                    <a:pt x="3656" y="911"/>
                  </a:cubicBezTo>
                  <a:lnTo>
                    <a:pt x="2078" y="0"/>
                  </a:lnTo>
                  <a:cubicBezTo>
                    <a:pt x="1907" y="216"/>
                    <a:pt x="1678" y="428"/>
                    <a:pt x="1403" y="676"/>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sp>
          <p:nvSpPr>
            <p:cNvPr id="446" name="Google Shape;446;p22"/>
            <p:cNvSpPr/>
            <p:nvPr/>
          </p:nvSpPr>
          <p:spPr>
            <a:xfrm>
              <a:off x="5882739" y="4749565"/>
              <a:ext cx="758654" cy="758654"/>
            </a:xfrm>
            <a:prstGeom prst="ellipse">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Arial"/>
                <a:ea typeface="Arial"/>
                <a:cs typeface="Arial"/>
                <a:sym typeface="Arial"/>
              </a:endParaRPr>
            </a:p>
          </p:txBody>
        </p:sp>
      </p:grpSp>
      <p:sp>
        <p:nvSpPr>
          <p:cNvPr id="447" name="Google Shape;447;p22"/>
          <p:cNvSpPr txBox="1"/>
          <p:nvPr/>
        </p:nvSpPr>
        <p:spPr>
          <a:xfrm>
            <a:off x="1045499" y="1989819"/>
            <a:ext cx="2144479" cy="35052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400">
                <a:solidFill>
                  <a:srgbClr val="2C408A"/>
                </a:solidFill>
                <a:latin typeface="Arial"/>
                <a:ea typeface="Arial"/>
                <a:cs typeface="Arial"/>
                <a:sym typeface="Arial"/>
              </a:rPr>
              <a:t>Điện thoại di động</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448" name="Google Shape;448;p22"/>
          <p:cNvSpPr txBox="1"/>
          <p:nvPr/>
        </p:nvSpPr>
        <p:spPr>
          <a:xfrm>
            <a:off x="1432204" y="2351767"/>
            <a:ext cx="2750767" cy="1520835"/>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b="1" lang="en-US" sz="1400">
                <a:solidFill>
                  <a:srgbClr val="2C408A"/>
                </a:solidFill>
                <a:latin typeface="Arial"/>
                <a:ea typeface="Arial"/>
                <a:cs typeface="Arial"/>
                <a:sym typeface="Arial"/>
              </a:rPr>
              <a:t>Android</a:t>
            </a:r>
            <a:r>
              <a:rPr lang="en-US" sz="1400">
                <a:solidFill>
                  <a:srgbClr val="2C408A"/>
                </a:solidFill>
                <a:latin typeface="Arial"/>
                <a:ea typeface="Arial"/>
                <a:cs typeface="Arial"/>
                <a:sym typeface="Arial"/>
              </a:rPr>
              <a:t> dựa trên nhân Linux, cho phép phát triển hàng triệu ứng dụng mã nguồn mở.</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Cung cấp nền tảng cho các ứng dụng phong phú, từ trò chơi đến các công cụ văn phòng, phục vụ nhu cầu đa dạng của người dùng.</a:t>
            </a:r>
            <a:endParaRPr b="0" i="0" sz="1400" u="none" cap="none" strike="noStrike">
              <a:solidFill>
                <a:srgbClr val="2C408A"/>
              </a:solidFill>
              <a:latin typeface="Arial"/>
              <a:ea typeface="Arial"/>
              <a:cs typeface="Arial"/>
              <a:sym typeface="Arial"/>
            </a:endParaRPr>
          </a:p>
        </p:txBody>
      </p:sp>
      <p:sp>
        <p:nvSpPr>
          <p:cNvPr id="449" name="Google Shape;449;p22"/>
          <p:cNvSpPr txBox="1"/>
          <p:nvPr/>
        </p:nvSpPr>
        <p:spPr>
          <a:xfrm>
            <a:off x="1057118" y="4218738"/>
            <a:ext cx="2144479" cy="35052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400">
                <a:solidFill>
                  <a:srgbClr val="2C408A"/>
                </a:solidFill>
                <a:latin typeface="Arial"/>
                <a:ea typeface="Arial"/>
                <a:cs typeface="Arial"/>
                <a:sym typeface="Arial"/>
              </a:rPr>
              <a:t>Giáo dục và nghiên cứu</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450" name="Google Shape;450;p22"/>
          <p:cNvSpPr txBox="1"/>
          <p:nvPr/>
        </p:nvSpPr>
        <p:spPr>
          <a:xfrm>
            <a:off x="1446846" y="4484419"/>
            <a:ext cx="2922803" cy="1742178"/>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trường đại học sử dụng phần mềm mã nguồn mở như </a:t>
            </a:r>
            <a:r>
              <a:rPr b="1" lang="en-US" sz="1400">
                <a:solidFill>
                  <a:srgbClr val="2C408A"/>
                </a:solidFill>
                <a:latin typeface="Arial"/>
                <a:ea typeface="Arial"/>
                <a:cs typeface="Arial"/>
                <a:sym typeface="Arial"/>
              </a:rPr>
              <a:t>Moodle</a:t>
            </a:r>
            <a:r>
              <a:rPr lang="en-US" sz="1400">
                <a:solidFill>
                  <a:srgbClr val="2C408A"/>
                </a:solidFill>
                <a:latin typeface="Arial"/>
                <a:ea typeface="Arial"/>
                <a:cs typeface="Arial"/>
                <a:sym typeface="Arial"/>
              </a:rPr>
              <a:t> (hệ thống quản lý học tập) và </a:t>
            </a:r>
            <a:r>
              <a:rPr b="1" lang="en-US" sz="1400">
                <a:solidFill>
                  <a:srgbClr val="2C408A"/>
                </a:solidFill>
                <a:latin typeface="Arial"/>
                <a:ea typeface="Arial"/>
                <a:cs typeface="Arial"/>
                <a:sym typeface="Arial"/>
              </a:rPr>
              <a:t>R</a:t>
            </a:r>
            <a:r>
              <a:rPr lang="en-US" sz="1400">
                <a:solidFill>
                  <a:srgbClr val="2C408A"/>
                </a:solidFill>
                <a:latin typeface="Arial"/>
                <a:ea typeface="Arial"/>
                <a:cs typeface="Arial"/>
                <a:sym typeface="Arial"/>
              </a:rPr>
              <a:t> (ngôn ngữ lập trình cho thống kê) trong giảng dạy và nghiên cứu.</a:t>
            </a:r>
            <a:endParaRPr/>
          </a:p>
          <a:p>
            <a:pPr indent="0" lvl="0" marL="0" marR="0" rtl="0" algn="l">
              <a:lnSpc>
                <a:spcPct val="104000"/>
              </a:lnSpc>
              <a:spcBef>
                <a:spcPts val="0"/>
              </a:spcBef>
              <a:spcAft>
                <a:spcPts val="0"/>
              </a:spcAft>
              <a:buClr>
                <a:schemeClr val="dk1"/>
              </a:buClr>
              <a:buSzPts val="1400"/>
              <a:buFont typeface="Arial"/>
              <a:buNone/>
            </a:pPr>
            <a:r>
              <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Giúp sinh viên tiếp cận công nghệ hiện đại và tham gia vào các dự án nghiên cứu thực tế.</a:t>
            </a:r>
            <a:endParaRPr b="0" i="0" sz="1400" u="none" cap="none" strike="noStrike">
              <a:solidFill>
                <a:srgbClr val="2C408A"/>
              </a:solidFill>
              <a:latin typeface="Arial"/>
              <a:ea typeface="Arial"/>
              <a:cs typeface="Arial"/>
              <a:sym typeface="Arial"/>
            </a:endParaRPr>
          </a:p>
        </p:txBody>
      </p:sp>
      <p:sp>
        <p:nvSpPr>
          <p:cNvPr id="451" name="Google Shape;451;p22"/>
          <p:cNvSpPr txBox="1"/>
          <p:nvPr/>
        </p:nvSpPr>
        <p:spPr>
          <a:xfrm>
            <a:off x="7586165" y="1921332"/>
            <a:ext cx="2144479" cy="3505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2C408A"/>
                </a:solidFill>
                <a:latin typeface="Arial"/>
                <a:ea typeface="Arial"/>
                <a:cs typeface="Arial"/>
                <a:sym typeface="Arial"/>
              </a:rPr>
              <a:t>Khoa học dữ liệu và phân tích:</a:t>
            </a:r>
            <a:endParaRPr b="1" sz="1400">
              <a:solidFill>
                <a:srgbClr val="2C408A"/>
              </a:solidFill>
              <a:latin typeface="Arial"/>
              <a:ea typeface="Arial"/>
              <a:cs typeface="Arial"/>
              <a:sym typeface="Arial"/>
            </a:endParaRPr>
          </a:p>
        </p:txBody>
      </p:sp>
      <p:sp>
        <p:nvSpPr>
          <p:cNvPr id="452" name="Google Shape;452;p22"/>
          <p:cNvSpPr txBox="1"/>
          <p:nvPr/>
        </p:nvSpPr>
        <p:spPr>
          <a:xfrm>
            <a:off x="8001002" y="2395686"/>
            <a:ext cx="3124198" cy="1766460"/>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công cụ mã nguồn mở như </a:t>
            </a:r>
            <a:r>
              <a:rPr b="1" lang="en-US" sz="1400">
                <a:solidFill>
                  <a:srgbClr val="2C408A"/>
                </a:solidFill>
                <a:latin typeface="Arial"/>
                <a:ea typeface="Arial"/>
                <a:cs typeface="Arial"/>
                <a:sym typeface="Arial"/>
              </a:rPr>
              <a:t>Python</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R</a:t>
            </a:r>
            <a:r>
              <a:rPr lang="en-US" sz="1400">
                <a:solidFill>
                  <a:srgbClr val="2C408A"/>
                </a:solidFill>
                <a:latin typeface="Arial"/>
                <a:ea typeface="Arial"/>
                <a:cs typeface="Arial"/>
                <a:sym typeface="Arial"/>
              </a:rPr>
              <a:t> được sử dụng rộng rãi trong phân tích dữ liệu và học máy.</a:t>
            </a:r>
            <a:endParaRPr/>
          </a:p>
          <a:p>
            <a:pPr indent="0" lvl="0" marL="0" marR="0" rtl="0" algn="l">
              <a:lnSpc>
                <a:spcPct val="104000"/>
              </a:lnSpc>
              <a:spcBef>
                <a:spcPts val="0"/>
              </a:spcBef>
              <a:spcAft>
                <a:spcPts val="0"/>
              </a:spcAft>
              <a:buClr>
                <a:schemeClr val="dk1"/>
              </a:buClr>
              <a:buSzPts val="1400"/>
              <a:buFont typeface="Arial"/>
              <a:buNone/>
            </a:pPr>
            <a:r>
              <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thư viện như </a:t>
            </a:r>
            <a:r>
              <a:rPr b="1" lang="en-US" sz="1400">
                <a:solidFill>
                  <a:srgbClr val="2C408A"/>
                </a:solidFill>
                <a:latin typeface="Arial"/>
                <a:ea typeface="Arial"/>
                <a:cs typeface="Arial"/>
                <a:sym typeface="Arial"/>
              </a:rPr>
              <a:t>TensorFlow</a:t>
            </a:r>
            <a:r>
              <a:rPr lang="en-US" sz="1400">
                <a:solidFill>
                  <a:srgbClr val="2C408A"/>
                </a:solidFill>
                <a:latin typeface="Arial"/>
                <a:ea typeface="Arial"/>
                <a:cs typeface="Arial"/>
                <a:sym typeface="Arial"/>
              </a:rPr>
              <a:t>, </a:t>
            </a:r>
            <a:r>
              <a:rPr b="1" lang="en-US" sz="1400">
                <a:solidFill>
                  <a:srgbClr val="2C408A"/>
                </a:solidFill>
                <a:latin typeface="Arial"/>
                <a:ea typeface="Arial"/>
                <a:cs typeface="Arial"/>
                <a:sym typeface="Arial"/>
              </a:rPr>
              <a:t>Pandas</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NumPy</a:t>
            </a:r>
            <a:r>
              <a:rPr lang="en-US" sz="1400">
                <a:solidFill>
                  <a:srgbClr val="2C408A"/>
                </a:solidFill>
                <a:latin typeface="Arial"/>
                <a:ea typeface="Arial"/>
                <a:cs typeface="Arial"/>
                <a:sym typeface="Arial"/>
              </a:rPr>
              <a:t> giúp nhà nghiên cứu và lập trình viên thực hiện các phân tích phức tạp và phát triển mô hình học máy.</a:t>
            </a:r>
            <a:endParaRPr b="0" i="0" sz="1400" u="none" cap="none" strike="noStrike">
              <a:solidFill>
                <a:srgbClr val="2C408A"/>
              </a:solidFill>
              <a:latin typeface="Arial"/>
              <a:ea typeface="Arial"/>
              <a:cs typeface="Arial"/>
              <a:sym typeface="Arial"/>
            </a:endParaRPr>
          </a:p>
        </p:txBody>
      </p:sp>
      <p:sp>
        <p:nvSpPr>
          <p:cNvPr id="453" name="Google Shape;453;p22"/>
          <p:cNvSpPr txBox="1"/>
          <p:nvPr/>
        </p:nvSpPr>
        <p:spPr>
          <a:xfrm>
            <a:off x="7514180" y="4218738"/>
            <a:ext cx="2144479" cy="35052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400">
                <a:solidFill>
                  <a:srgbClr val="2C408A"/>
                </a:solidFill>
                <a:latin typeface="Arial"/>
                <a:ea typeface="Arial"/>
                <a:cs typeface="Arial"/>
                <a:sym typeface="Arial"/>
              </a:rPr>
              <a:t>Phát triển phần mềm</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454" name="Google Shape;454;p22"/>
          <p:cNvSpPr txBox="1"/>
          <p:nvPr/>
        </p:nvSpPr>
        <p:spPr>
          <a:xfrm>
            <a:off x="7994387" y="4461240"/>
            <a:ext cx="2750767" cy="1936522"/>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Nhiều công cụ phát triển mã nguồn mở như </a:t>
            </a:r>
            <a:r>
              <a:rPr b="1" lang="en-US" sz="1400">
                <a:solidFill>
                  <a:srgbClr val="2C408A"/>
                </a:solidFill>
                <a:latin typeface="Arial"/>
                <a:ea typeface="Arial"/>
                <a:cs typeface="Arial"/>
                <a:sym typeface="Arial"/>
              </a:rPr>
              <a:t>Git</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Docker</a:t>
            </a:r>
            <a:r>
              <a:rPr lang="en-US" sz="1400">
                <a:solidFill>
                  <a:srgbClr val="2C408A"/>
                </a:solidFill>
                <a:latin typeface="Arial"/>
                <a:ea typeface="Arial"/>
                <a:cs typeface="Arial"/>
                <a:sym typeface="Arial"/>
              </a:rPr>
              <a:t> hỗ trợ quy trình phát triển phần mềm hiện đại, từ lập trình đến triển khai</a:t>
            </a:r>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a:t>
            </a:r>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Cho phép các lập trình viên cộng tác hiệu quả, dễ dàng quản lý phiên bản mã nguồn và tạo môi trường phát triển linh hoạt.</a:t>
            </a:r>
            <a:endParaRPr b="0" i="0" sz="1400" u="none" cap="none" strike="noStrike">
              <a:solidFill>
                <a:srgbClr val="2C408A"/>
              </a:solidFill>
              <a:latin typeface="Arial"/>
              <a:ea typeface="Arial"/>
              <a:cs typeface="Arial"/>
              <a:sym typeface="Arial"/>
            </a:endParaRPr>
          </a:p>
        </p:txBody>
      </p:sp>
    </p:spTree>
  </p:cSld>
  <p:clrMapOvr>
    <a:masterClrMapping/>
  </p:clrMapOvr>
  <p:transition spd="slow" p14:dur="1500">
    <p:random/>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图片包含 背景图案&#10;&#10;描述已自动生成" id="459" name="Google Shape;459;p23"/>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460" name="Google Shape;460;p23"/>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461" name="Google Shape;461;p23"/>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23"/>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23"/>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23"/>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Autofit/>
          </a:bodyPr>
          <a:lstStyle/>
          <a:p>
            <a:pPr indent="0" lvl="0" marL="0" marR="0" rtl="0" algn="ctr">
              <a:lnSpc>
                <a:spcPct val="114000"/>
              </a:lnSpc>
              <a:spcBef>
                <a:spcPts val="0"/>
              </a:spcBef>
              <a:spcAft>
                <a:spcPts val="0"/>
              </a:spcAft>
              <a:buNone/>
            </a:pPr>
            <a:r>
              <a:rPr lang="en-US" sz="2000">
                <a:solidFill>
                  <a:schemeClr val="lt1"/>
                </a:solidFill>
                <a:latin typeface="Arial"/>
                <a:ea typeface="Arial"/>
                <a:cs typeface="Arial"/>
                <a:sym typeface="Arial"/>
              </a:rPr>
              <a:t>Tương Lai Của Phần Mềm Nguồn Mở</a:t>
            </a:r>
            <a:endParaRPr sz="2000">
              <a:solidFill>
                <a:schemeClr val="lt1"/>
              </a:solidFill>
              <a:latin typeface="Noto Sans"/>
              <a:ea typeface="Noto Sans"/>
              <a:cs typeface="Noto Sans"/>
              <a:sym typeface="Noto Sans"/>
            </a:endParaRPr>
          </a:p>
        </p:txBody>
      </p:sp>
      <p:sp>
        <p:nvSpPr>
          <p:cNvPr id="465" name="Google Shape;465;p23"/>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07</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图表&#10;&#10;描述已自动生成" id="470" name="Google Shape;470;p24"/>
          <p:cNvPicPr preferRelativeResize="0"/>
          <p:nvPr/>
        </p:nvPicPr>
        <p:blipFill rotWithShape="1">
          <a:blip r:embed="rId3">
            <a:alphaModFix/>
          </a:blip>
          <a:srcRect b="920" l="0" r="0" t="0"/>
          <a:stretch/>
        </p:blipFill>
        <p:spPr>
          <a:xfrm rot="5400000">
            <a:off x="2670109" y="-2742703"/>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471" name="Google Shape;471;p24"/>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400">
              <a:solidFill>
                <a:srgbClr val="2C408A"/>
              </a:solidFill>
              <a:latin typeface="Arial"/>
              <a:ea typeface="Arial"/>
              <a:cs typeface="Arial"/>
              <a:sym typeface="Arial"/>
            </a:endParaRPr>
          </a:p>
        </p:txBody>
      </p:sp>
      <p:pic>
        <p:nvPicPr>
          <p:cNvPr descr="毕业帽 纯色填充" id="472" name="Google Shape;472;p24"/>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cxnSp>
        <p:nvCxnSpPr>
          <p:cNvPr id="473" name="Google Shape;473;p24"/>
          <p:cNvCxnSpPr/>
          <p:nvPr/>
        </p:nvCxnSpPr>
        <p:spPr>
          <a:xfrm>
            <a:off x="5686165" y="1848722"/>
            <a:ext cx="818089" cy="0"/>
          </a:xfrm>
          <a:prstGeom prst="straightConnector1">
            <a:avLst/>
          </a:prstGeom>
          <a:noFill/>
          <a:ln cap="flat" cmpd="sng" w="9525">
            <a:solidFill>
              <a:srgbClr val="A5A5A5"/>
            </a:solidFill>
            <a:prstDash val="solid"/>
            <a:miter lim="800000"/>
            <a:headEnd len="sm" w="sm" type="none"/>
            <a:tailEnd len="sm" w="sm" type="none"/>
          </a:ln>
        </p:spPr>
      </p:cxnSp>
      <p:cxnSp>
        <p:nvCxnSpPr>
          <p:cNvPr id="474" name="Google Shape;474;p24"/>
          <p:cNvCxnSpPr/>
          <p:nvPr/>
        </p:nvCxnSpPr>
        <p:spPr>
          <a:xfrm>
            <a:off x="5686165" y="3493748"/>
            <a:ext cx="818089" cy="0"/>
          </a:xfrm>
          <a:prstGeom prst="straightConnector1">
            <a:avLst/>
          </a:prstGeom>
          <a:noFill/>
          <a:ln cap="flat" cmpd="sng" w="9525">
            <a:solidFill>
              <a:srgbClr val="A5A5A5"/>
            </a:solidFill>
            <a:prstDash val="solid"/>
            <a:miter lim="800000"/>
            <a:headEnd len="sm" w="sm" type="none"/>
            <a:tailEnd len="sm" w="sm" type="none"/>
          </a:ln>
        </p:spPr>
      </p:cxnSp>
      <p:sp>
        <p:nvSpPr>
          <p:cNvPr id="475" name="Google Shape;475;p24"/>
          <p:cNvSpPr/>
          <p:nvPr/>
        </p:nvSpPr>
        <p:spPr>
          <a:xfrm>
            <a:off x="5644207" y="5109925"/>
            <a:ext cx="897685" cy="1010680"/>
          </a:xfrm>
          <a:custGeom>
            <a:rect b="b" l="l" r="r" t="t"/>
            <a:pathLst>
              <a:path extrusionOk="0" h="476" w="422">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76" name="Google Shape;476;p24"/>
          <p:cNvSpPr/>
          <p:nvPr/>
        </p:nvSpPr>
        <p:spPr>
          <a:xfrm>
            <a:off x="6438352" y="2977542"/>
            <a:ext cx="897685" cy="1010680"/>
          </a:xfrm>
          <a:custGeom>
            <a:rect b="b" l="l" r="r" t="t"/>
            <a:pathLst>
              <a:path extrusionOk="0" h="476" w="422">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77" name="Google Shape;477;p24"/>
          <p:cNvSpPr/>
          <p:nvPr/>
        </p:nvSpPr>
        <p:spPr>
          <a:xfrm>
            <a:off x="4855958" y="2977542"/>
            <a:ext cx="897685" cy="1010680"/>
          </a:xfrm>
          <a:custGeom>
            <a:rect b="b" l="l" r="r" t="t"/>
            <a:pathLst>
              <a:path extrusionOk="0" h="476" w="422">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78" name="Google Shape;478;p24"/>
          <p:cNvSpPr/>
          <p:nvPr/>
        </p:nvSpPr>
        <p:spPr>
          <a:xfrm>
            <a:off x="6438352" y="1339536"/>
            <a:ext cx="897685" cy="1010680"/>
          </a:xfrm>
          <a:custGeom>
            <a:rect b="b" l="l" r="r" t="t"/>
            <a:pathLst>
              <a:path extrusionOk="0" h="476" w="422">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79" name="Google Shape;479;p24"/>
          <p:cNvSpPr/>
          <p:nvPr/>
        </p:nvSpPr>
        <p:spPr>
          <a:xfrm>
            <a:off x="4855958" y="1339536"/>
            <a:ext cx="897685" cy="1010680"/>
          </a:xfrm>
          <a:custGeom>
            <a:rect b="b" l="l" r="r" t="t"/>
            <a:pathLst>
              <a:path extrusionOk="0" h="476" w="422">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80" name="Google Shape;480;p24"/>
          <p:cNvSpPr txBox="1"/>
          <p:nvPr/>
        </p:nvSpPr>
        <p:spPr>
          <a:xfrm>
            <a:off x="7562144" y="1479116"/>
            <a:ext cx="2144479" cy="36576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600">
                <a:solidFill>
                  <a:srgbClr val="2C408A"/>
                </a:solidFill>
                <a:latin typeface="Times New Roman"/>
                <a:ea typeface="Times New Roman"/>
                <a:cs typeface="Times New Roman"/>
                <a:sym typeface="Times New Roman"/>
              </a:rPr>
              <a:t>Chia sẻ kiến thức</a:t>
            </a:r>
            <a:r>
              <a:rPr lang="en-US" sz="1600">
                <a:solidFill>
                  <a:srgbClr val="2C408A"/>
                </a:solidFill>
                <a:latin typeface="Times New Roman"/>
                <a:ea typeface="Times New Roman"/>
                <a:cs typeface="Times New Roman"/>
                <a:sym typeface="Times New Roman"/>
              </a:rPr>
              <a:t>:</a:t>
            </a:r>
            <a:endParaRPr b="1" sz="1600">
              <a:solidFill>
                <a:srgbClr val="2C408A"/>
              </a:solidFill>
              <a:latin typeface="Times New Roman"/>
              <a:ea typeface="Times New Roman"/>
              <a:cs typeface="Times New Roman"/>
              <a:sym typeface="Times New Roman"/>
            </a:endParaRPr>
          </a:p>
        </p:txBody>
      </p:sp>
      <p:sp>
        <p:nvSpPr>
          <p:cNvPr id="481" name="Google Shape;481;p24"/>
          <p:cNvSpPr txBox="1"/>
          <p:nvPr/>
        </p:nvSpPr>
        <p:spPr>
          <a:xfrm>
            <a:off x="7523074" y="1879160"/>
            <a:ext cx="3602128" cy="1167749"/>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Cộng đồng phần mềm nguồn mở thường xuyên tổ chức các sự kiện như </a:t>
            </a:r>
            <a:r>
              <a:rPr b="1" lang="en-US" sz="1400">
                <a:solidFill>
                  <a:srgbClr val="2C408A"/>
                </a:solidFill>
                <a:latin typeface="Arial"/>
                <a:ea typeface="Arial"/>
                <a:cs typeface="Arial"/>
                <a:sym typeface="Arial"/>
              </a:rPr>
              <a:t>hackathons</a:t>
            </a:r>
            <a:r>
              <a:rPr lang="en-US" sz="1400">
                <a:solidFill>
                  <a:srgbClr val="2C408A"/>
                </a:solidFill>
                <a:latin typeface="Arial"/>
                <a:ea typeface="Arial"/>
                <a:cs typeface="Arial"/>
                <a:sym typeface="Arial"/>
              </a:rPr>
              <a:t>, </a:t>
            </a:r>
            <a:r>
              <a:rPr b="1" lang="en-US" sz="1400">
                <a:solidFill>
                  <a:srgbClr val="2C408A"/>
                </a:solidFill>
                <a:latin typeface="Arial"/>
                <a:ea typeface="Arial"/>
                <a:cs typeface="Arial"/>
                <a:sym typeface="Arial"/>
              </a:rPr>
              <a:t>meetups</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các khóa học trực tuyến</a:t>
            </a:r>
            <a:r>
              <a:rPr lang="en-US" sz="1400">
                <a:solidFill>
                  <a:srgbClr val="2C408A"/>
                </a:solidFill>
                <a:latin typeface="Arial"/>
                <a:ea typeface="Arial"/>
                <a:cs typeface="Arial"/>
                <a:sym typeface="Arial"/>
              </a:rPr>
              <a:t>, nơi mọi người có thể học hỏi và chia sẻ kinh nghiệm.</a:t>
            </a:r>
            <a:endParaRPr/>
          </a:p>
          <a:p>
            <a:pPr indent="0" lvl="0" marL="0" marR="0" rtl="0" algn="l">
              <a:lnSpc>
                <a:spcPct val="104000"/>
              </a:lnSpc>
              <a:spcBef>
                <a:spcPts val="0"/>
              </a:spcBef>
              <a:spcAft>
                <a:spcPts val="0"/>
              </a:spcAft>
              <a:buClr>
                <a:schemeClr val="dk1"/>
              </a:buClr>
              <a:buSzPts val="1400"/>
              <a:buFont typeface="Arial"/>
              <a:buNone/>
            </a:pPr>
            <a:r>
              <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diễn đàn trực tuyến như </a:t>
            </a:r>
            <a:r>
              <a:rPr b="1" lang="en-US" sz="1400">
                <a:solidFill>
                  <a:srgbClr val="2C408A"/>
                </a:solidFill>
                <a:latin typeface="Arial"/>
                <a:ea typeface="Arial"/>
                <a:cs typeface="Arial"/>
                <a:sym typeface="Arial"/>
              </a:rPr>
              <a:t>Stack Overflow</a:t>
            </a:r>
            <a:r>
              <a:rPr lang="en-US" sz="1400">
                <a:solidFill>
                  <a:srgbClr val="2C408A"/>
                </a:solidFill>
                <a:latin typeface="Arial"/>
                <a:ea typeface="Arial"/>
                <a:cs typeface="Arial"/>
                <a:sym typeface="Arial"/>
              </a:rPr>
              <a:t> và các kênh Slack/Discord cũng là nơi lý tưởng để đặt câu hỏi, trao đổi kiến thức và nhận sự hỗ trợ từ những người có kinh nghiệm.</a:t>
            </a:r>
            <a:endParaRPr b="0" i="0" sz="1400" u="none" cap="none" strike="noStrike">
              <a:solidFill>
                <a:srgbClr val="2C408A"/>
              </a:solidFill>
              <a:latin typeface="Arial"/>
              <a:ea typeface="Arial"/>
              <a:cs typeface="Arial"/>
              <a:sym typeface="Arial"/>
            </a:endParaRPr>
          </a:p>
        </p:txBody>
      </p:sp>
      <p:sp>
        <p:nvSpPr>
          <p:cNvPr id="482" name="Google Shape;482;p24"/>
          <p:cNvSpPr txBox="1"/>
          <p:nvPr/>
        </p:nvSpPr>
        <p:spPr>
          <a:xfrm>
            <a:off x="7523074" y="4028597"/>
            <a:ext cx="2144479" cy="36576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1600">
                <a:solidFill>
                  <a:srgbClr val="2C408A"/>
                </a:solidFill>
                <a:latin typeface="Times New Roman"/>
                <a:ea typeface="Times New Roman"/>
                <a:cs typeface="Times New Roman"/>
                <a:sym typeface="Times New Roman"/>
              </a:rPr>
              <a:t>Đóng góp tài chính</a:t>
            </a:r>
            <a:r>
              <a:rPr lang="en-US" sz="1600">
                <a:solidFill>
                  <a:srgbClr val="2C408A"/>
                </a:solidFill>
                <a:latin typeface="Times New Roman"/>
                <a:ea typeface="Times New Roman"/>
                <a:cs typeface="Times New Roman"/>
                <a:sym typeface="Times New Roman"/>
              </a:rPr>
              <a:t>:</a:t>
            </a:r>
            <a:endParaRPr b="1" sz="1600">
              <a:solidFill>
                <a:srgbClr val="2C408A"/>
              </a:solidFill>
              <a:latin typeface="Times New Roman"/>
              <a:ea typeface="Times New Roman"/>
              <a:cs typeface="Times New Roman"/>
              <a:sym typeface="Times New Roman"/>
            </a:endParaRPr>
          </a:p>
        </p:txBody>
      </p:sp>
      <p:sp>
        <p:nvSpPr>
          <p:cNvPr id="483" name="Google Shape;483;p24"/>
          <p:cNvSpPr txBox="1"/>
          <p:nvPr/>
        </p:nvSpPr>
        <p:spPr>
          <a:xfrm>
            <a:off x="7336037" y="4394357"/>
            <a:ext cx="3803878" cy="1983646"/>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Nhiều dự án mã nguồn mở dựa vào sự đóng góp tài chính từ cộng đồng và các công ty lớn, giúp duy trì hoạt động phát triển và hỗ trợ bảo trì phần mềm.</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nền tảng như </a:t>
            </a:r>
            <a:r>
              <a:rPr b="1" lang="en-US" sz="1400">
                <a:solidFill>
                  <a:srgbClr val="2C408A"/>
                </a:solidFill>
                <a:latin typeface="Arial"/>
                <a:ea typeface="Arial"/>
                <a:cs typeface="Arial"/>
                <a:sym typeface="Arial"/>
              </a:rPr>
              <a:t>GitHub Sponsors</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Patreon</a:t>
            </a:r>
            <a:r>
              <a:rPr lang="en-US" sz="1400">
                <a:solidFill>
                  <a:srgbClr val="2C408A"/>
                </a:solidFill>
                <a:latin typeface="Arial"/>
                <a:ea typeface="Arial"/>
                <a:cs typeface="Arial"/>
                <a:sym typeface="Arial"/>
              </a:rPr>
              <a:t> cho phép người dùng và nhà phát triển quyên góp cho các dự án mà họ yêu thích, từ đó giúp nâng cao chất lượng và tính bền vững của các dự án này.</a:t>
            </a:r>
            <a:endParaRPr b="0" i="0" sz="1400" u="none" cap="none" strike="noStrike">
              <a:solidFill>
                <a:srgbClr val="2C408A"/>
              </a:solidFill>
              <a:latin typeface="Arial"/>
              <a:ea typeface="Arial"/>
              <a:cs typeface="Arial"/>
              <a:sym typeface="Arial"/>
            </a:endParaRPr>
          </a:p>
        </p:txBody>
      </p:sp>
      <p:sp>
        <p:nvSpPr>
          <p:cNvPr id="484" name="Google Shape;484;p24"/>
          <p:cNvSpPr txBox="1"/>
          <p:nvPr/>
        </p:nvSpPr>
        <p:spPr>
          <a:xfrm>
            <a:off x="2322697" y="1563030"/>
            <a:ext cx="2144479" cy="36576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1600">
                <a:solidFill>
                  <a:srgbClr val="2C408A"/>
                </a:solidFill>
                <a:latin typeface="Times New Roman"/>
                <a:ea typeface="Times New Roman"/>
                <a:cs typeface="Times New Roman"/>
                <a:sym typeface="Times New Roman"/>
              </a:rPr>
              <a:t>Sự đóng góp toàn cầu</a:t>
            </a:r>
            <a:r>
              <a:rPr lang="en-US" sz="1600">
                <a:solidFill>
                  <a:srgbClr val="2C408A"/>
                </a:solidFill>
                <a:latin typeface="Times New Roman"/>
                <a:ea typeface="Times New Roman"/>
                <a:cs typeface="Times New Roman"/>
                <a:sym typeface="Times New Roman"/>
              </a:rPr>
              <a:t>:</a:t>
            </a:r>
            <a:endParaRPr b="1" sz="1600">
              <a:solidFill>
                <a:srgbClr val="2C408A"/>
              </a:solidFill>
              <a:latin typeface="Times New Roman"/>
              <a:ea typeface="Times New Roman"/>
              <a:cs typeface="Times New Roman"/>
              <a:sym typeface="Times New Roman"/>
            </a:endParaRPr>
          </a:p>
        </p:txBody>
      </p:sp>
      <p:sp>
        <p:nvSpPr>
          <p:cNvPr id="485" name="Google Shape;485;p24"/>
          <p:cNvSpPr txBox="1"/>
          <p:nvPr/>
        </p:nvSpPr>
        <p:spPr>
          <a:xfrm>
            <a:off x="825978" y="1839667"/>
            <a:ext cx="3803873" cy="1207242"/>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lập trình viên và người dùng từ khắp nơi trên thế giới cùng nhau phát triển phần mềm, chia sẻ ý tưởng và cải tiến sản phẩm.</a:t>
            </a:r>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Sự cộng tác này không chỉ tạo ra các sản phẩm chất lượng cao mà còn xây dựng một mạng lưới hỗ trợ mạnh mẽ, giúp người dùng học hỏi lẫn nhau.</a:t>
            </a:r>
            <a:endParaRPr b="0" i="0" sz="1400" u="none" cap="none" strike="noStrike">
              <a:solidFill>
                <a:srgbClr val="2C408A"/>
              </a:solidFill>
              <a:latin typeface="Arial"/>
              <a:ea typeface="Arial"/>
              <a:cs typeface="Arial"/>
              <a:sym typeface="Arial"/>
            </a:endParaRPr>
          </a:p>
        </p:txBody>
      </p:sp>
      <p:sp>
        <p:nvSpPr>
          <p:cNvPr id="486" name="Google Shape;486;p24"/>
          <p:cNvSpPr txBox="1"/>
          <p:nvPr/>
        </p:nvSpPr>
        <p:spPr>
          <a:xfrm>
            <a:off x="2437761" y="3170418"/>
            <a:ext cx="2144479" cy="36576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1600">
                <a:solidFill>
                  <a:srgbClr val="2C408A"/>
                </a:solidFill>
                <a:latin typeface="Times New Roman"/>
                <a:ea typeface="Times New Roman"/>
                <a:cs typeface="Times New Roman"/>
                <a:sym typeface="Times New Roman"/>
              </a:rPr>
              <a:t>Tổ chức hỗ trợ</a:t>
            </a:r>
            <a:r>
              <a:rPr lang="en-US" sz="1600">
                <a:solidFill>
                  <a:srgbClr val="2C408A"/>
                </a:solidFill>
                <a:latin typeface="Times New Roman"/>
                <a:ea typeface="Times New Roman"/>
                <a:cs typeface="Times New Roman"/>
                <a:sym typeface="Times New Roman"/>
              </a:rPr>
              <a:t>:</a:t>
            </a:r>
            <a:endParaRPr b="1" sz="1600">
              <a:solidFill>
                <a:srgbClr val="2C408A"/>
              </a:solidFill>
              <a:latin typeface="Times New Roman"/>
              <a:ea typeface="Times New Roman"/>
              <a:cs typeface="Times New Roman"/>
              <a:sym typeface="Times New Roman"/>
            </a:endParaRPr>
          </a:p>
        </p:txBody>
      </p:sp>
      <p:sp>
        <p:nvSpPr>
          <p:cNvPr id="487" name="Google Shape;487;p24"/>
          <p:cNvSpPr txBox="1"/>
          <p:nvPr/>
        </p:nvSpPr>
        <p:spPr>
          <a:xfrm>
            <a:off x="865048" y="3402533"/>
            <a:ext cx="3602128" cy="1202033"/>
          </a:xfrm>
          <a:prstGeom prst="rect">
            <a:avLst/>
          </a:prstGeom>
          <a:noFill/>
          <a:ln>
            <a:noFill/>
          </a:ln>
        </p:spPr>
        <p:txBody>
          <a:bodyPr anchorCtr="0" anchor="t" bIns="45700" lIns="91425" spcFirstLastPara="1" rIns="91425" wrap="square" tIns="45700">
            <a:no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Các tổ chức phi lợi nhuận như </a:t>
            </a:r>
            <a:r>
              <a:rPr b="1" lang="en-US" sz="1400">
                <a:solidFill>
                  <a:srgbClr val="2C408A"/>
                </a:solidFill>
                <a:latin typeface="Arial"/>
                <a:ea typeface="Arial"/>
                <a:cs typeface="Arial"/>
                <a:sym typeface="Arial"/>
              </a:rPr>
              <a:t>Linux Foundation</a:t>
            </a:r>
            <a:r>
              <a:rPr lang="en-US" sz="1400">
                <a:solidFill>
                  <a:srgbClr val="2C408A"/>
                </a:solidFill>
                <a:latin typeface="Arial"/>
                <a:ea typeface="Arial"/>
                <a:cs typeface="Arial"/>
                <a:sym typeface="Arial"/>
              </a:rPr>
              <a:t>, </a:t>
            </a:r>
            <a:r>
              <a:rPr b="1" lang="en-US" sz="1400">
                <a:solidFill>
                  <a:srgbClr val="2C408A"/>
                </a:solidFill>
                <a:latin typeface="Arial"/>
                <a:ea typeface="Arial"/>
                <a:cs typeface="Arial"/>
                <a:sym typeface="Arial"/>
              </a:rPr>
              <a:t>Apache Software Foundation</a:t>
            </a:r>
            <a:r>
              <a:rPr lang="en-US" sz="1400">
                <a:solidFill>
                  <a:srgbClr val="2C408A"/>
                </a:solidFill>
                <a:latin typeface="Arial"/>
                <a:ea typeface="Arial"/>
                <a:cs typeface="Arial"/>
                <a:sym typeface="Arial"/>
              </a:rPr>
              <a:t>, và </a:t>
            </a:r>
            <a:r>
              <a:rPr b="1" lang="en-US" sz="1400">
                <a:solidFill>
                  <a:srgbClr val="2C408A"/>
                </a:solidFill>
                <a:latin typeface="Arial"/>
                <a:ea typeface="Arial"/>
                <a:cs typeface="Arial"/>
                <a:sym typeface="Arial"/>
              </a:rPr>
              <a:t>Open Source Initiative</a:t>
            </a:r>
            <a:r>
              <a:rPr lang="en-US" sz="1400">
                <a:solidFill>
                  <a:srgbClr val="2C408A"/>
                </a:solidFill>
                <a:latin typeface="Arial"/>
                <a:ea typeface="Arial"/>
                <a:cs typeface="Arial"/>
                <a:sym typeface="Arial"/>
              </a:rPr>
              <a:t> cung cấp nguồn lực và hỗ trợ cho các dự án mã nguồn mở.</a:t>
            </a:r>
            <a:endParaRPr/>
          </a:p>
          <a:p>
            <a:pPr indent="0" lvl="0" marL="0" marR="0" rtl="0" algn="l">
              <a:lnSpc>
                <a:spcPct val="104000"/>
              </a:lnSpc>
              <a:spcBef>
                <a:spcPts val="0"/>
              </a:spcBef>
              <a:spcAft>
                <a:spcPts val="0"/>
              </a:spcAft>
              <a:buClr>
                <a:schemeClr val="dk1"/>
              </a:buClr>
              <a:buSzPts val="1400"/>
              <a:buFont typeface="Arial"/>
              <a:buNone/>
            </a:pPr>
            <a:r>
              <a:t/>
            </a:r>
            <a:endParaRPr sz="1400">
              <a:solidFill>
                <a:srgbClr val="2C408A"/>
              </a:solidFill>
              <a:latin typeface="Arial"/>
              <a:ea typeface="Arial"/>
              <a:cs typeface="Arial"/>
              <a:sym typeface="Arial"/>
            </a:endParaRPr>
          </a:p>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Những tổ chức này không chỉ tài trợ cho các dự án mà còn tổ chức hội nghị, hội thảo và cung cấp tài liệu hướng dẫn, giúp phát triển cộng đồng và thu hút nhiều thành viên mới.</a:t>
            </a:r>
            <a:endParaRPr b="0" i="0" sz="1400" u="none" cap="none" strike="noStrike">
              <a:solidFill>
                <a:srgbClr val="2C408A"/>
              </a:solidFill>
              <a:latin typeface="Arial"/>
              <a:ea typeface="Arial"/>
              <a:cs typeface="Arial"/>
              <a:sym typeface="Arial"/>
            </a:endParaRPr>
          </a:p>
        </p:txBody>
      </p:sp>
      <p:sp>
        <p:nvSpPr>
          <p:cNvPr id="488" name="Google Shape;488;p24"/>
          <p:cNvSpPr txBox="1"/>
          <p:nvPr/>
        </p:nvSpPr>
        <p:spPr>
          <a:xfrm>
            <a:off x="2075417" y="5426170"/>
            <a:ext cx="2144479" cy="36576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1600">
                <a:solidFill>
                  <a:srgbClr val="2C408A"/>
                </a:solidFill>
                <a:latin typeface="Times New Roman"/>
                <a:ea typeface="Times New Roman"/>
                <a:cs typeface="Times New Roman"/>
                <a:sym typeface="Times New Roman"/>
              </a:rPr>
              <a:t>Công nghệ mới</a:t>
            </a:r>
            <a:r>
              <a:rPr lang="en-US" sz="1600">
                <a:solidFill>
                  <a:srgbClr val="2C408A"/>
                </a:solidFill>
                <a:latin typeface="Times New Roman"/>
                <a:ea typeface="Times New Roman"/>
                <a:cs typeface="Times New Roman"/>
                <a:sym typeface="Times New Roman"/>
              </a:rPr>
              <a:t>:</a:t>
            </a:r>
            <a:endParaRPr b="1" sz="1600">
              <a:solidFill>
                <a:srgbClr val="2C408A"/>
              </a:solidFill>
              <a:latin typeface="Times New Roman"/>
              <a:ea typeface="Times New Roman"/>
              <a:cs typeface="Times New Roman"/>
              <a:sym typeface="Times New Roman"/>
            </a:endParaRPr>
          </a:p>
        </p:txBody>
      </p:sp>
      <p:sp>
        <p:nvSpPr>
          <p:cNvPr id="489" name="Google Shape;489;p24"/>
          <p:cNvSpPr txBox="1"/>
          <p:nvPr/>
        </p:nvSpPr>
        <p:spPr>
          <a:xfrm>
            <a:off x="865047" y="5685143"/>
            <a:ext cx="3602128" cy="1053804"/>
          </a:xfrm>
          <a:prstGeom prst="rect">
            <a:avLst/>
          </a:prstGeom>
          <a:noFill/>
          <a:ln>
            <a:noFill/>
          </a:ln>
        </p:spPr>
        <p:txBody>
          <a:bodyPr anchorCtr="0" anchor="t" bIns="45700" lIns="91425" spcFirstLastPara="1" rIns="91425" wrap="square" tIns="45700">
            <a:normAutofit/>
          </a:bodyPr>
          <a:lstStyle/>
          <a:p>
            <a:pPr indent="0" lvl="0" marL="0" marR="0" rtl="0" algn="l">
              <a:lnSpc>
                <a:spcPct val="104000"/>
              </a:lnSpc>
              <a:spcBef>
                <a:spcPts val="0"/>
              </a:spcBef>
              <a:spcAft>
                <a:spcPts val="0"/>
              </a:spcAft>
              <a:buClr>
                <a:srgbClr val="2C408A"/>
              </a:buClr>
              <a:buSzPts val="1400"/>
              <a:buFont typeface="Arial"/>
              <a:buNone/>
            </a:pPr>
            <a:r>
              <a:rPr lang="en-US" sz="1400">
                <a:solidFill>
                  <a:srgbClr val="2C408A"/>
                </a:solidFill>
                <a:latin typeface="Arial"/>
                <a:ea typeface="Arial"/>
                <a:cs typeface="Arial"/>
                <a:sym typeface="Arial"/>
              </a:rPr>
              <a:t>Nhiều công nghệ tiên tiến như </a:t>
            </a:r>
            <a:r>
              <a:rPr b="1" lang="en-US" sz="1400">
                <a:solidFill>
                  <a:srgbClr val="2C408A"/>
                </a:solidFill>
                <a:latin typeface="Arial"/>
                <a:ea typeface="Arial"/>
                <a:cs typeface="Arial"/>
                <a:sym typeface="Arial"/>
              </a:rPr>
              <a:t>Kubernetes</a:t>
            </a:r>
            <a:r>
              <a:rPr lang="en-US" sz="1400">
                <a:solidFill>
                  <a:srgbClr val="2C408A"/>
                </a:solidFill>
                <a:latin typeface="Arial"/>
                <a:ea typeface="Arial"/>
                <a:cs typeface="Arial"/>
                <a:sym typeface="Arial"/>
              </a:rPr>
              <a:t> (quản lý container) và </a:t>
            </a:r>
            <a:r>
              <a:rPr b="1" lang="en-US" sz="1400">
                <a:solidFill>
                  <a:srgbClr val="2C408A"/>
                </a:solidFill>
                <a:latin typeface="Arial"/>
                <a:ea typeface="Arial"/>
                <a:cs typeface="Arial"/>
                <a:sym typeface="Arial"/>
              </a:rPr>
              <a:t>Docker</a:t>
            </a:r>
            <a:r>
              <a:rPr lang="en-US" sz="1400">
                <a:solidFill>
                  <a:srgbClr val="2C408A"/>
                </a:solidFill>
                <a:latin typeface="Arial"/>
                <a:ea typeface="Arial"/>
                <a:cs typeface="Arial"/>
                <a:sym typeface="Arial"/>
              </a:rPr>
              <a:t> (container hóa ứng dụng) ra đời từ cộng đồng mã nguồn mở.</a:t>
            </a:r>
            <a:endParaRPr/>
          </a:p>
        </p:txBody>
      </p:sp>
      <p:sp>
        <p:nvSpPr>
          <p:cNvPr id="490" name="Google Shape;490;p24"/>
          <p:cNvSpPr/>
          <p:nvPr/>
        </p:nvSpPr>
        <p:spPr>
          <a:xfrm>
            <a:off x="4980987" y="3221182"/>
            <a:ext cx="532910" cy="476987"/>
          </a:xfrm>
          <a:custGeom>
            <a:rect b="b" l="l" r="r" t="t"/>
            <a:pathLst>
              <a:path extrusionOk="0" h="10003" w="11176">
                <a:moveTo>
                  <a:pt x="10787" y="3983"/>
                </a:moveTo>
                <a:cubicBezTo>
                  <a:pt x="11034" y="3844"/>
                  <a:pt x="11175" y="3623"/>
                  <a:pt x="11176" y="3376"/>
                </a:cubicBezTo>
                <a:cubicBezTo>
                  <a:pt x="11176" y="3128"/>
                  <a:pt x="11034" y="2906"/>
                  <a:pt x="10787" y="2767"/>
                </a:cubicBezTo>
                <a:lnTo>
                  <a:pt x="6192" y="189"/>
                </a:lnTo>
                <a:cubicBezTo>
                  <a:pt x="5854" y="0"/>
                  <a:pt x="5321" y="0"/>
                  <a:pt x="4985" y="189"/>
                </a:cubicBezTo>
                <a:lnTo>
                  <a:pt x="389" y="2767"/>
                </a:lnTo>
                <a:cubicBezTo>
                  <a:pt x="142" y="2906"/>
                  <a:pt x="0" y="3128"/>
                  <a:pt x="0" y="3375"/>
                </a:cubicBezTo>
                <a:cubicBezTo>
                  <a:pt x="0" y="3623"/>
                  <a:pt x="142" y="3845"/>
                  <a:pt x="389" y="3983"/>
                </a:cubicBezTo>
                <a:lnTo>
                  <a:pt x="1674" y="4703"/>
                </a:lnTo>
                <a:cubicBezTo>
                  <a:pt x="1673" y="4714"/>
                  <a:pt x="1670" y="4725"/>
                  <a:pt x="1670" y="4736"/>
                </a:cubicBezTo>
                <a:lnTo>
                  <a:pt x="1670" y="8161"/>
                </a:lnTo>
                <a:cubicBezTo>
                  <a:pt x="1670" y="8187"/>
                  <a:pt x="1672" y="8211"/>
                  <a:pt x="1676" y="8236"/>
                </a:cubicBezTo>
                <a:cubicBezTo>
                  <a:pt x="1763" y="9396"/>
                  <a:pt x="3691" y="10003"/>
                  <a:pt x="5589" y="10003"/>
                </a:cubicBezTo>
                <a:cubicBezTo>
                  <a:pt x="7509" y="10003"/>
                  <a:pt x="9459" y="9383"/>
                  <a:pt x="9504" y="8197"/>
                </a:cubicBezTo>
                <a:cubicBezTo>
                  <a:pt x="9505" y="8185"/>
                  <a:pt x="9506" y="8173"/>
                  <a:pt x="9506" y="8161"/>
                </a:cubicBezTo>
                <a:lnTo>
                  <a:pt x="9506" y="4736"/>
                </a:lnTo>
                <a:cubicBezTo>
                  <a:pt x="9506" y="4725"/>
                  <a:pt x="9503" y="4714"/>
                  <a:pt x="9502" y="4703"/>
                </a:cubicBezTo>
                <a:lnTo>
                  <a:pt x="10787" y="3983"/>
                </a:lnTo>
                <a:close/>
                <a:moveTo>
                  <a:pt x="5426" y="975"/>
                </a:moveTo>
                <a:cubicBezTo>
                  <a:pt x="5447" y="963"/>
                  <a:pt x="5504" y="943"/>
                  <a:pt x="5588" y="943"/>
                </a:cubicBezTo>
                <a:cubicBezTo>
                  <a:pt x="5661" y="943"/>
                  <a:pt x="5722" y="959"/>
                  <a:pt x="5750" y="975"/>
                </a:cubicBezTo>
                <a:lnTo>
                  <a:pt x="10029" y="3375"/>
                </a:lnTo>
                <a:lnTo>
                  <a:pt x="5750" y="5776"/>
                </a:lnTo>
                <a:cubicBezTo>
                  <a:pt x="5730" y="5787"/>
                  <a:pt x="5672" y="5807"/>
                  <a:pt x="5588" y="5807"/>
                </a:cubicBezTo>
                <a:cubicBezTo>
                  <a:pt x="5514" y="5807"/>
                  <a:pt x="5453" y="5791"/>
                  <a:pt x="5426" y="5776"/>
                </a:cubicBezTo>
                <a:lnTo>
                  <a:pt x="1147" y="3375"/>
                </a:lnTo>
                <a:lnTo>
                  <a:pt x="5426" y="975"/>
                </a:lnTo>
                <a:close/>
                <a:moveTo>
                  <a:pt x="8605" y="8138"/>
                </a:moveTo>
                <a:cubicBezTo>
                  <a:pt x="8604" y="8144"/>
                  <a:pt x="8604" y="8150"/>
                  <a:pt x="8604" y="8156"/>
                </a:cubicBezTo>
                <a:cubicBezTo>
                  <a:pt x="8601" y="8490"/>
                  <a:pt x="7453" y="9102"/>
                  <a:pt x="5589" y="9102"/>
                </a:cubicBezTo>
                <a:cubicBezTo>
                  <a:pt x="3725" y="9102"/>
                  <a:pt x="2578" y="8490"/>
                  <a:pt x="2574" y="8156"/>
                </a:cubicBezTo>
                <a:cubicBezTo>
                  <a:pt x="2574" y="8140"/>
                  <a:pt x="2573" y="8124"/>
                  <a:pt x="2571" y="8108"/>
                </a:cubicBezTo>
                <a:lnTo>
                  <a:pt x="2571" y="5207"/>
                </a:lnTo>
                <a:lnTo>
                  <a:pt x="4985" y="6561"/>
                </a:lnTo>
                <a:cubicBezTo>
                  <a:pt x="5153" y="6656"/>
                  <a:pt x="5368" y="6708"/>
                  <a:pt x="5588" y="6708"/>
                </a:cubicBezTo>
                <a:cubicBezTo>
                  <a:pt x="5809" y="6708"/>
                  <a:pt x="6023" y="6656"/>
                  <a:pt x="6191" y="6561"/>
                </a:cubicBezTo>
                <a:lnTo>
                  <a:pt x="8605" y="5207"/>
                </a:lnTo>
                <a:lnTo>
                  <a:pt x="8605" y="8138"/>
                </a:lnTo>
                <a:close/>
                <a:moveTo>
                  <a:pt x="10660" y="4355"/>
                </a:moveTo>
                <a:cubicBezTo>
                  <a:pt x="10412" y="4355"/>
                  <a:pt x="10210" y="4557"/>
                  <a:pt x="10210" y="4805"/>
                </a:cubicBezTo>
                <a:lnTo>
                  <a:pt x="10210" y="8381"/>
                </a:lnTo>
                <a:cubicBezTo>
                  <a:pt x="10210" y="8630"/>
                  <a:pt x="10412" y="8832"/>
                  <a:pt x="10660" y="8832"/>
                </a:cubicBezTo>
                <a:cubicBezTo>
                  <a:pt x="10909" y="8832"/>
                  <a:pt x="11111" y="8630"/>
                  <a:pt x="11111" y="8381"/>
                </a:cubicBezTo>
                <a:lnTo>
                  <a:pt x="11111" y="4805"/>
                </a:lnTo>
                <a:cubicBezTo>
                  <a:pt x="11111" y="4557"/>
                  <a:pt x="10909" y="4355"/>
                  <a:pt x="10660" y="43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91" name="Google Shape;491;p24"/>
          <p:cNvSpPr/>
          <p:nvPr/>
        </p:nvSpPr>
        <p:spPr>
          <a:xfrm>
            <a:off x="6664459" y="1558465"/>
            <a:ext cx="532812" cy="532910"/>
          </a:xfrm>
          <a:custGeom>
            <a:rect b="b" l="l" r="r" t="t"/>
            <a:pathLst>
              <a:path extrusionOk="0" h="607501" w="607390">
                <a:moveTo>
                  <a:pt x="56750" y="456490"/>
                </a:moveTo>
                <a:cubicBezTo>
                  <a:pt x="46390" y="487527"/>
                  <a:pt x="46390" y="512030"/>
                  <a:pt x="56750" y="523646"/>
                </a:cubicBezTo>
                <a:cubicBezTo>
                  <a:pt x="67110" y="533992"/>
                  <a:pt x="86468" y="536533"/>
                  <a:pt x="113641" y="531360"/>
                </a:cubicBezTo>
                <a:lnTo>
                  <a:pt x="102008" y="519744"/>
                </a:lnTo>
                <a:cubicBezTo>
                  <a:pt x="83923" y="500414"/>
                  <a:pt x="68383" y="479722"/>
                  <a:pt x="56750" y="456490"/>
                </a:cubicBezTo>
                <a:close/>
                <a:moveTo>
                  <a:pt x="534959" y="262916"/>
                </a:moveTo>
                <a:cubicBezTo>
                  <a:pt x="502697" y="309381"/>
                  <a:pt x="461346" y="358478"/>
                  <a:pt x="412180" y="404943"/>
                </a:cubicBezTo>
                <a:lnTo>
                  <a:pt x="405728" y="411386"/>
                </a:lnTo>
                <a:cubicBezTo>
                  <a:pt x="407000" y="416559"/>
                  <a:pt x="408364" y="423002"/>
                  <a:pt x="408364" y="429446"/>
                </a:cubicBezTo>
                <a:cubicBezTo>
                  <a:pt x="407000" y="456490"/>
                  <a:pt x="383735" y="479722"/>
                  <a:pt x="356653" y="479722"/>
                </a:cubicBezTo>
                <a:cubicBezTo>
                  <a:pt x="347565" y="479722"/>
                  <a:pt x="339840" y="477181"/>
                  <a:pt x="332115" y="473279"/>
                </a:cubicBezTo>
                <a:cubicBezTo>
                  <a:pt x="297218" y="500414"/>
                  <a:pt x="262320" y="523646"/>
                  <a:pt x="227422" y="541706"/>
                </a:cubicBezTo>
                <a:cubicBezTo>
                  <a:pt x="251960" y="550781"/>
                  <a:pt x="277769" y="555954"/>
                  <a:pt x="303670" y="555954"/>
                </a:cubicBezTo>
                <a:lnTo>
                  <a:pt x="308850" y="555954"/>
                </a:lnTo>
                <a:cubicBezTo>
                  <a:pt x="435446" y="555954"/>
                  <a:pt x="541502" y="453949"/>
                  <a:pt x="544047" y="327440"/>
                </a:cubicBezTo>
                <a:cubicBezTo>
                  <a:pt x="544047" y="305569"/>
                  <a:pt x="541502" y="283607"/>
                  <a:pt x="534959" y="262916"/>
                </a:cubicBezTo>
                <a:close/>
                <a:moveTo>
                  <a:pt x="285541" y="154471"/>
                </a:moveTo>
                <a:cubicBezTo>
                  <a:pt x="314069" y="154471"/>
                  <a:pt x="337195" y="177582"/>
                  <a:pt x="337195" y="206090"/>
                </a:cubicBezTo>
                <a:cubicBezTo>
                  <a:pt x="337195" y="234598"/>
                  <a:pt x="314069" y="257709"/>
                  <a:pt x="285541" y="257709"/>
                </a:cubicBezTo>
                <a:cubicBezTo>
                  <a:pt x="257013" y="257709"/>
                  <a:pt x="233887" y="234598"/>
                  <a:pt x="233887" y="206090"/>
                </a:cubicBezTo>
                <a:cubicBezTo>
                  <a:pt x="233887" y="177582"/>
                  <a:pt x="257013" y="154471"/>
                  <a:pt x="285541" y="154471"/>
                </a:cubicBezTo>
                <a:close/>
                <a:moveTo>
                  <a:pt x="308850" y="88672"/>
                </a:moveTo>
                <a:cubicBezTo>
                  <a:pt x="182164" y="88672"/>
                  <a:pt x="76198" y="190677"/>
                  <a:pt x="73563" y="318456"/>
                </a:cubicBezTo>
                <a:cubicBezTo>
                  <a:pt x="72291" y="380349"/>
                  <a:pt x="95556" y="439791"/>
                  <a:pt x="138178" y="484895"/>
                </a:cubicBezTo>
                <a:cubicBezTo>
                  <a:pt x="148539" y="495241"/>
                  <a:pt x="160171" y="504316"/>
                  <a:pt x="171804" y="513301"/>
                </a:cubicBezTo>
                <a:cubicBezTo>
                  <a:pt x="210609" y="495241"/>
                  <a:pt x="257140" y="468106"/>
                  <a:pt x="306215" y="429446"/>
                </a:cubicBezTo>
                <a:lnTo>
                  <a:pt x="306215" y="426814"/>
                </a:lnTo>
                <a:cubicBezTo>
                  <a:pt x="307487" y="398409"/>
                  <a:pt x="330752" y="376537"/>
                  <a:pt x="357925" y="376537"/>
                </a:cubicBezTo>
                <a:cubicBezTo>
                  <a:pt x="361833" y="376537"/>
                  <a:pt x="364378" y="377808"/>
                  <a:pt x="367013" y="377808"/>
                </a:cubicBezTo>
                <a:cubicBezTo>
                  <a:pt x="369558" y="375176"/>
                  <a:pt x="372103" y="371364"/>
                  <a:pt x="376010" y="368733"/>
                </a:cubicBezTo>
                <a:cubicBezTo>
                  <a:pt x="432901" y="314554"/>
                  <a:pt x="479431" y="256472"/>
                  <a:pt x="511694" y="203564"/>
                </a:cubicBezTo>
                <a:cubicBezTo>
                  <a:pt x="502697" y="189316"/>
                  <a:pt x="492336" y="173888"/>
                  <a:pt x="479431" y="161001"/>
                </a:cubicBezTo>
                <a:cubicBezTo>
                  <a:pt x="435446" y="115807"/>
                  <a:pt x="377283" y="89942"/>
                  <a:pt x="313940" y="88672"/>
                </a:cubicBezTo>
                <a:cubicBezTo>
                  <a:pt x="312667" y="89942"/>
                  <a:pt x="311395" y="88672"/>
                  <a:pt x="308850" y="88672"/>
                </a:cubicBezTo>
                <a:close/>
                <a:moveTo>
                  <a:pt x="508195" y="50783"/>
                </a:moveTo>
                <a:cubicBezTo>
                  <a:pt x="490110" y="51917"/>
                  <a:pt x="466527" y="57725"/>
                  <a:pt x="438081" y="69341"/>
                </a:cubicBezTo>
                <a:cubicBezTo>
                  <a:pt x="466527" y="83499"/>
                  <a:pt x="492336" y="102920"/>
                  <a:pt x="515602" y="126152"/>
                </a:cubicBezTo>
                <a:cubicBezTo>
                  <a:pt x="523326" y="135137"/>
                  <a:pt x="531142" y="144212"/>
                  <a:pt x="537594" y="153196"/>
                </a:cubicBezTo>
                <a:cubicBezTo>
                  <a:pt x="547955" y="128693"/>
                  <a:pt x="554407" y="108002"/>
                  <a:pt x="554407" y="89942"/>
                </a:cubicBezTo>
                <a:cubicBezTo>
                  <a:pt x="554407" y="77055"/>
                  <a:pt x="551772" y="66710"/>
                  <a:pt x="545319" y="60266"/>
                </a:cubicBezTo>
                <a:cubicBezTo>
                  <a:pt x="538866" y="53188"/>
                  <a:pt x="526280" y="49648"/>
                  <a:pt x="508195" y="50783"/>
                </a:cubicBezTo>
                <a:close/>
                <a:moveTo>
                  <a:pt x="500572" y="756"/>
                </a:moveTo>
                <a:cubicBezTo>
                  <a:pt x="536594" y="-2647"/>
                  <a:pt x="565358" y="5407"/>
                  <a:pt x="584125" y="25418"/>
                </a:cubicBezTo>
                <a:cubicBezTo>
                  <a:pt x="599665" y="42207"/>
                  <a:pt x="607390" y="64169"/>
                  <a:pt x="607390" y="91303"/>
                </a:cubicBezTo>
                <a:cubicBezTo>
                  <a:pt x="607390" y="124791"/>
                  <a:pt x="593122" y="164813"/>
                  <a:pt x="569857" y="207466"/>
                </a:cubicBezTo>
                <a:cubicBezTo>
                  <a:pt x="586669" y="244856"/>
                  <a:pt x="595757" y="286148"/>
                  <a:pt x="594485" y="328711"/>
                </a:cubicBezTo>
                <a:cubicBezTo>
                  <a:pt x="591850" y="482354"/>
                  <a:pt x="463891" y="607501"/>
                  <a:pt x="308850" y="607501"/>
                </a:cubicBezTo>
                <a:lnTo>
                  <a:pt x="302307" y="607501"/>
                </a:lnTo>
                <a:cubicBezTo>
                  <a:pt x="253232" y="606231"/>
                  <a:pt x="206702" y="592073"/>
                  <a:pt x="165351" y="568841"/>
                </a:cubicBezTo>
                <a:cubicBezTo>
                  <a:pt x="138178" y="579187"/>
                  <a:pt x="113641" y="584269"/>
                  <a:pt x="90376" y="584269"/>
                </a:cubicBezTo>
                <a:cubicBezTo>
                  <a:pt x="63203" y="584269"/>
                  <a:pt x="39937" y="576555"/>
                  <a:pt x="21852" y="558495"/>
                </a:cubicBezTo>
                <a:cubicBezTo>
                  <a:pt x="-10410" y="524917"/>
                  <a:pt x="-6593" y="465565"/>
                  <a:pt x="30940" y="388154"/>
                </a:cubicBezTo>
                <a:cubicBezTo>
                  <a:pt x="24488" y="364921"/>
                  <a:pt x="21852" y="341689"/>
                  <a:pt x="23125" y="317095"/>
                </a:cubicBezTo>
                <a:cubicBezTo>
                  <a:pt x="27032" y="163542"/>
                  <a:pt x="154991" y="38304"/>
                  <a:pt x="308850" y="38304"/>
                </a:cubicBezTo>
                <a:lnTo>
                  <a:pt x="315303" y="38304"/>
                </a:lnTo>
                <a:cubicBezTo>
                  <a:pt x="335932" y="38304"/>
                  <a:pt x="355381" y="40936"/>
                  <a:pt x="373466" y="44838"/>
                </a:cubicBezTo>
                <a:cubicBezTo>
                  <a:pt x="421269" y="19020"/>
                  <a:pt x="464550" y="4159"/>
                  <a:pt x="500572" y="7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92" name="Google Shape;492;p24"/>
          <p:cNvSpPr/>
          <p:nvPr/>
        </p:nvSpPr>
        <p:spPr>
          <a:xfrm>
            <a:off x="6620739" y="3276682"/>
            <a:ext cx="532910" cy="434131"/>
          </a:xfrm>
          <a:custGeom>
            <a:rect b="b" l="l" r="r" t="t"/>
            <a:pathLst>
              <a:path extrusionOk="0" h="496315" w="609243">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493" name="Google Shape;493;p24"/>
          <p:cNvSpPr/>
          <p:nvPr/>
        </p:nvSpPr>
        <p:spPr>
          <a:xfrm>
            <a:off x="5051288" y="1564456"/>
            <a:ext cx="532910" cy="532848"/>
          </a:xfrm>
          <a:custGeom>
            <a:rect b="b" l="l" r="r" t="t"/>
            <a:pathLst>
              <a:path extrusionOk="0" h="606722" w="606792">
                <a:moveTo>
                  <a:pt x="158987" y="514846"/>
                </a:moveTo>
                <a:lnTo>
                  <a:pt x="260457" y="514846"/>
                </a:lnTo>
                <a:cubicBezTo>
                  <a:pt x="285735" y="514846"/>
                  <a:pt x="306207" y="535371"/>
                  <a:pt x="306296" y="560429"/>
                </a:cubicBezTo>
                <a:lnTo>
                  <a:pt x="306653" y="561406"/>
                </a:lnTo>
                <a:cubicBezTo>
                  <a:pt x="306742" y="536349"/>
                  <a:pt x="328638" y="515912"/>
                  <a:pt x="353738" y="515912"/>
                </a:cubicBezTo>
                <a:lnTo>
                  <a:pt x="455208" y="515912"/>
                </a:lnTo>
                <a:cubicBezTo>
                  <a:pt x="480398" y="515912"/>
                  <a:pt x="500870" y="536349"/>
                  <a:pt x="501048" y="561406"/>
                </a:cubicBezTo>
                <a:lnTo>
                  <a:pt x="501226" y="606722"/>
                </a:lnTo>
                <a:lnTo>
                  <a:pt x="462507" y="606722"/>
                </a:lnTo>
                <a:lnTo>
                  <a:pt x="462329" y="561673"/>
                </a:lnTo>
                <a:cubicBezTo>
                  <a:pt x="462329" y="559540"/>
                  <a:pt x="460638" y="557941"/>
                  <a:pt x="458591" y="557941"/>
                </a:cubicBezTo>
                <a:cubicBezTo>
                  <a:pt x="456544" y="557941"/>
                  <a:pt x="454852" y="559629"/>
                  <a:pt x="454852" y="561673"/>
                </a:cubicBezTo>
                <a:lnTo>
                  <a:pt x="454852" y="606722"/>
                </a:lnTo>
                <a:lnTo>
                  <a:pt x="352314" y="606722"/>
                </a:lnTo>
                <a:lnTo>
                  <a:pt x="352314" y="561673"/>
                </a:lnTo>
                <a:cubicBezTo>
                  <a:pt x="352314" y="559718"/>
                  <a:pt x="350712" y="558207"/>
                  <a:pt x="348843" y="558207"/>
                </a:cubicBezTo>
                <a:cubicBezTo>
                  <a:pt x="346885" y="558207"/>
                  <a:pt x="345371" y="559718"/>
                  <a:pt x="345371" y="561673"/>
                </a:cubicBezTo>
                <a:lnTo>
                  <a:pt x="345104" y="606722"/>
                </a:lnTo>
                <a:lnTo>
                  <a:pt x="267845" y="606722"/>
                </a:lnTo>
                <a:lnTo>
                  <a:pt x="267578" y="560606"/>
                </a:lnTo>
                <a:cubicBezTo>
                  <a:pt x="267578" y="558563"/>
                  <a:pt x="265886" y="556874"/>
                  <a:pt x="263839" y="556874"/>
                </a:cubicBezTo>
                <a:cubicBezTo>
                  <a:pt x="261792" y="556874"/>
                  <a:pt x="260101" y="558563"/>
                  <a:pt x="260101" y="560606"/>
                </a:cubicBezTo>
                <a:lnTo>
                  <a:pt x="260101" y="606722"/>
                </a:lnTo>
                <a:lnTo>
                  <a:pt x="157563" y="606722"/>
                </a:lnTo>
                <a:lnTo>
                  <a:pt x="157563" y="560606"/>
                </a:lnTo>
                <a:cubicBezTo>
                  <a:pt x="157563" y="558651"/>
                  <a:pt x="156049" y="557141"/>
                  <a:pt x="154091" y="557141"/>
                </a:cubicBezTo>
                <a:cubicBezTo>
                  <a:pt x="152133" y="557141"/>
                  <a:pt x="150620" y="558651"/>
                  <a:pt x="150620" y="560606"/>
                </a:cubicBezTo>
                <a:lnTo>
                  <a:pt x="150353" y="606722"/>
                </a:lnTo>
                <a:lnTo>
                  <a:pt x="111634" y="606722"/>
                </a:lnTo>
                <a:lnTo>
                  <a:pt x="111901" y="560429"/>
                </a:lnTo>
                <a:cubicBezTo>
                  <a:pt x="111990" y="535283"/>
                  <a:pt x="133886" y="514846"/>
                  <a:pt x="158987" y="514846"/>
                </a:cubicBezTo>
                <a:close/>
                <a:moveTo>
                  <a:pt x="460106" y="435389"/>
                </a:moveTo>
                <a:lnTo>
                  <a:pt x="560775" y="435389"/>
                </a:lnTo>
                <a:cubicBezTo>
                  <a:pt x="585875" y="435389"/>
                  <a:pt x="606436" y="455747"/>
                  <a:pt x="606525" y="480907"/>
                </a:cubicBezTo>
                <a:lnTo>
                  <a:pt x="606792" y="525713"/>
                </a:lnTo>
                <a:lnTo>
                  <a:pt x="568073" y="525713"/>
                </a:lnTo>
                <a:lnTo>
                  <a:pt x="567895" y="481084"/>
                </a:lnTo>
                <a:cubicBezTo>
                  <a:pt x="567717" y="478862"/>
                  <a:pt x="565848" y="477262"/>
                  <a:pt x="563712" y="477351"/>
                </a:cubicBezTo>
                <a:cubicBezTo>
                  <a:pt x="561487" y="477351"/>
                  <a:pt x="559707" y="479217"/>
                  <a:pt x="559707" y="481351"/>
                </a:cubicBezTo>
                <a:lnTo>
                  <a:pt x="559707" y="525713"/>
                </a:lnTo>
                <a:lnTo>
                  <a:pt x="511553" y="525713"/>
                </a:lnTo>
                <a:cubicBezTo>
                  <a:pt x="500071" y="507933"/>
                  <a:pt x="480489" y="495931"/>
                  <a:pt x="457970" y="495042"/>
                </a:cubicBezTo>
                <a:cubicBezTo>
                  <a:pt x="464023" y="485085"/>
                  <a:pt x="466871" y="473972"/>
                  <a:pt x="466871" y="463304"/>
                </a:cubicBezTo>
                <a:cubicBezTo>
                  <a:pt x="466871" y="453258"/>
                  <a:pt x="464468" y="443746"/>
                  <a:pt x="460106" y="435389"/>
                </a:cubicBezTo>
                <a:close/>
                <a:moveTo>
                  <a:pt x="261944" y="434966"/>
                </a:moveTo>
                <a:lnTo>
                  <a:pt x="351326" y="434966"/>
                </a:lnTo>
                <a:cubicBezTo>
                  <a:pt x="346786" y="443409"/>
                  <a:pt x="344293" y="453097"/>
                  <a:pt x="344293" y="463318"/>
                </a:cubicBezTo>
                <a:cubicBezTo>
                  <a:pt x="344293" y="474161"/>
                  <a:pt x="347231" y="485449"/>
                  <a:pt x="353463" y="495403"/>
                </a:cubicBezTo>
                <a:cubicBezTo>
                  <a:pt x="335569" y="495492"/>
                  <a:pt x="319277" y="502780"/>
                  <a:pt x="307347" y="514423"/>
                </a:cubicBezTo>
                <a:cubicBezTo>
                  <a:pt x="295062" y="501625"/>
                  <a:pt x="277968" y="493981"/>
                  <a:pt x="259540" y="493892"/>
                </a:cubicBezTo>
                <a:cubicBezTo>
                  <a:pt x="265149" y="484649"/>
                  <a:pt x="268354" y="473717"/>
                  <a:pt x="268354" y="462252"/>
                </a:cubicBezTo>
                <a:cubicBezTo>
                  <a:pt x="268354" y="452475"/>
                  <a:pt x="266039" y="443143"/>
                  <a:pt x="261944" y="434966"/>
                </a:cubicBezTo>
                <a:close/>
                <a:moveTo>
                  <a:pt x="46015" y="434966"/>
                </a:moveTo>
                <a:cubicBezTo>
                  <a:pt x="157714" y="434966"/>
                  <a:pt x="150505" y="434966"/>
                  <a:pt x="152196" y="434966"/>
                </a:cubicBezTo>
                <a:cubicBezTo>
                  <a:pt x="148102" y="443232"/>
                  <a:pt x="145788" y="452475"/>
                  <a:pt x="145788" y="462252"/>
                </a:cubicBezTo>
                <a:cubicBezTo>
                  <a:pt x="145788" y="473896"/>
                  <a:pt x="148992" y="484917"/>
                  <a:pt x="154955" y="494427"/>
                </a:cubicBezTo>
                <a:cubicBezTo>
                  <a:pt x="133060" y="495316"/>
                  <a:pt x="112945" y="507048"/>
                  <a:pt x="101286" y="525713"/>
                </a:cubicBezTo>
                <a:lnTo>
                  <a:pt x="46994" y="525713"/>
                </a:lnTo>
                <a:lnTo>
                  <a:pt x="46994" y="480651"/>
                </a:lnTo>
                <a:cubicBezTo>
                  <a:pt x="46994" y="478429"/>
                  <a:pt x="45214" y="476651"/>
                  <a:pt x="42989" y="476651"/>
                </a:cubicBezTo>
                <a:cubicBezTo>
                  <a:pt x="40764" y="476651"/>
                  <a:pt x="38894" y="478429"/>
                  <a:pt x="38894" y="480651"/>
                </a:cubicBezTo>
                <a:lnTo>
                  <a:pt x="38716" y="525713"/>
                </a:lnTo>
                <a:lnTo>
                  <a:pt x="0" y="525713"/>
                </a:lnTo>
                <a:lnTo>
                  <a:pt x="178" y="480473"/>
                </a:lnTo>
                <a:cubicBezTo>
                  <a:pt x="356" y="455231"/>
                  <a:pt x="21005" y="434966"/>
                  <a:pt x="46015" y="434966"/>
                </a:cubicBezTo>
                <a:close/>
                <a:moveTo>
                  <a:pt x="405539" y="422617"/>
                </a:moveTo>
                <a:cubicBezTo>
                  <a:pt x="427948" y="422617"/>
                  <a:pt x="446114" y="440752"/>
                  <a:pt x="446114" y="463122"/>
                </a:cubicBezTo>
                <a:cubicBezTo>
                  <a:pt x="446114" y="485492"/>
                  <a:pt x="427948" y="503627"/>
                  <a:pt x="405539" y="503627"/>
                </a:cubicBezTo>
                <a:cubicBezTo>
                  <a:pt x="383130" y="503627"/>
                  <a:pt x="364964" y="485492"/>
                  <a:pt x="364964" y="463122"/>
                </a:cubicBezTo>
                <a:cubicBezTo>
                  <a:pt x="364964" y="440752"/>
                  <a:pt x="383130" y="422617"/>
                  <a:pt x="405539" y="422617"/>
                </a:cubicBezTo>
                <a:close/>
                <a:moveTo>
                  <a:pt x="208380" y="421558"/>
                </a:moveTo>
                <a:cubicBezTo>
                  <a:pt x="230789" y="421558"/>
                  <a:pt x="248955" y="439693"/>
                  <a:pt x="248955" y="462063"/>
                </a:cubicBezTo>
                <a:cubicBezTo>
                  <a:pt x="248955" y="484433"/>
                  <a:pt x="230789" y="502568"/>
                  <a:pt x="208380" y="502568"/>
                </a:cubicBezTo>
                <a:cubicBezTo>
                  <a:pt x="185971" y="502568"/>
                  <a:pt x="167805" y="484433"/>
                  <a:pt x="167805" y="462063"/>
                </a:cubicBezTo>
                <a:cubicBezTo>
                  <a:pt x="167805" y="439693"/>
                  <a:pt x="185971" y="421558"/>
                  <a:pt x="208380" y="421558"/>
                </a:cubicBezTo>
                <a:close/>
                <a:moveTo>
                  <a:pt x="508954" y="342525"/>
                </a:moveTo>
                <a:cubicBezTo>
                  <a:pt x="531110" y="342525"/>
                  <a:pt x="549071" y="360454"/>
                  <a:pt x="549071" y="382571"/>
                </a:cubicBezTo>
                <a:cubicBezTo>
                  <a:pt x="549071" y="404688"/>
                  <a:pt x="531110" y="422617"/>
                  <a:pt x="508954" y="422617"/>
                </a:cubicBezTo>
                <a:cubicBezTo>
                  <a:pt x="486798" y="422617"/>
                  <a:pt x="468837" y="404688"/>
                  <a:pt x="468837" y="382571"/>
                </a:cubicBezTo>
                <a:cubicBezTo>
                  <a:pt x="468837" y="360454"/>
                  <a:pt x="486798" y="342525"/>
                  <a:pt x="508954" y="342525"/>
                </a:cubicBezTo>
                <a:close/>
                <a:moveTo>
                  <a:pt x="313839" y="342101"/>
                </a:moveTo>
                <a:cubicBezTo>
                  <a:pt x="335988" y="342101"/>
                  <a:pt x="353956" y="360041"/>
                  <a:pt x="353956" y="382067"/>
                </a:cubicBezTo>
                <a:cubicBezTo>
                  <a:pt x="353956" y="404448"/>
                  <a:pt x="335810" y="422122"/>
                  <a:pt x="313839" y="422122"/>
                </a:cubicBezTo>
                <a:cubicBezTo>
                  <a:pt x="291691" y="422122"/>
                  <a:pt x="273723" y="404182"/>
                  <a:pt x="273723" y="382067"/>
                </a:cubicBezTo>
                <a:cubicBezTo>
                  <a:pt x="273723" y="359953"/>
                  <a:pt x="291691" y="342101"/>
                  <a:pt x="313839" y="342101"/>
                </a:cubicBezTo>
                <a:close/>
                <a:moveTo>
                  <a:pt x="97839" y="342101"/>
                </a:moveTo>
                <a:cubicBezTo>
                  <a:pt x="119988" y="342101"/>
                  <a:pt x="137956" y="360041"/>
                  <a:pt x="137956" y="382067"/>
                </a:cubicBezTo>
                <a:cubicBezTo>
                  <a:pt x="137956" y="404359"/>
                  <a:pt x="119810" y="422122"/>
                  <a:pt x="97839" y="422122"/>
                </a:cubicBezTo>
                <a:cubicBezTo>
                  <a:pt x="75602" y="422122"/>
                  <a:pt x="57723" y="404093"/>
                  <a:pt x="57723" y="382067"/>
                </a:cubicBezTo>
                <a:cubicBezTo>
                  <a:pt x="57723" y="360041"/>
                  <a:pt x="75691" y="342101"/>
                  <a:pt x="97839" y="342101"/>
                </a:cubicBezTo>
                <a:close/>
                <a:moveTo>
                  <a:pt x="348452" y="91179"/>
                </a:moveTo>
                <a:cubicBezTo>
                  <a:pt x="352902" y="87713"/>
                  <a:pt x="359222" y="88424"/>
                  <a:pt x="362693" y="92867"/>
                </a:cubicBezTo>
                <a:cubicBezTo>
                  <a:pt x="366164" y="97222"/>
                  <a:pt x="365363" y="103621"/>
                  <a:pt x="361002" y="107087"/>
                </a:cubicBezTo>
                <a:lnTo>
                  <a:pt x="316322" y="142190"/>
                </a:lnTo>
                <a:cubicBezTo>
                  <a:pt x="315699" y="140857"/>
                  <a:pt x="314987" y="139524"/>
                  <a:pt x="314186" y="138191"/>
                </a:cubicBezTo>
                <a:cubicBezTo>
                  <a:pt x="311248" y="133481"/>
                  <a:pt x="307421" y="129659"/>
                  <a:pt x="303149" y="126904"/>
                </a:cubicBezTo>
                <a:close/>
                <a:moveTo>
                  <a:pt x="94638" y="87742"/>
                </a:moveTo>
                <a:lnTo>
                  <a:pt x="112975" y="87742"/>
                </a:lnTo>
                <a:cubicBezTo>
                  <a:pt x="115378" y="94051"/>
                  <a:pt x="133092" y="139901"/>
                  <a:pt x="135673" y="146566"/>
                </a:cubicBezTo>
                <a:lnTo>
                  <a:pt x="130955" y="122663"/>
                </a:lnTo>
                <a:cubicBezTo>
                  <a:pt x="130599" y="120886"/>
                  <a:pt x="130866" y="119109"/>
                  <a:pt x="131757" y="117509"/>
                </a:cubicBezTo>
                <a:lnTo>
                  <a:pt x="139234" y="104003"/>
                </a:lnTo>
                <a:lnTo>
                  <a:pt x="132558" y="92007"/>
                </a:lnTo>
                <a:cubicBezTo>
                  <a:pt x="131579" y="90230"/>
                  <a:pt x="132914" y="88008"/>
                  <a:pt x="134961" y="88008"/>
                </a:cubicBezTo>
                <a:lnTo>
                  <a:pt x="153031" y="88008"/>
                </a:lnTo>
                <a:cubicBezTo>
                  <a:pt x="155078" y="88008"/>
                  <a:pt x="156413" y="90230"/>
                  <a:pt x="155434" y="92007"/>
                </a:cubicBezTo>
                <a:lnTo>
                  <a:pt x="148847" y="104003"/>
                </a:lnTo>
                <a:lnTo>
                  <a:pt x="156235" y="117509"/>
                </a:lnTo>
                <a:cubicBezTo>
                  <a:pt x="157125" y="119109"/>
                  <a:pt x="157392" y="120975"/>
                  <a:pt x="157036" y="122752"/>
                </a:cubicBezTo>
                <a:lnTo>
                  <a:pt x="151517" y="146566"/>
                </a:lnTo>
                <a:cubicBezTo>
                  <a:pt x="164602" y="112800"/>
                  <a:pt x="159617" y="127550"/>
                  <a:pt x="175017" y="87742"/>
                </a:cubicBezTo>
                <a:lnTo>
                  <a:pt x="192997" y="87742"/>
                </a:lnTo>
                <a:cubicBezTo>
                  <a:pt x="216764" y="87742"/>
                  <a:pt x="236168" y="107024"/>
                  <a:pt x="236257" y="130749"/>
                </a:cubicBezTo>
                <a:cubicBezTo>
                  <a:pt x="236346" y="150476"/>
                  <a:pt x="236257" y="134214"/>
                  <a:pt x="236435" y="164871"/>
                </a:cubicBezTo>
                <a:lnTo>
                  <a:pt x="273465" y="141945"/>
                </a:lnTo>
                <a:cubicBezTo>
                  <a:pt x="282099" y="136614"/>
                  <a:pt x="293314" y="139279"/>
                  <a:pt x="298655" y="147810"/>
                </a:cubicBezTo>
                <a:cubicBezTo>
                  <a:pt x="303996" y="156340"/>
                  <a:pt x="301326" y="167625"/>
                  <a:pt x="292780" y="172957"/>
                </a:cubicBezTo>
                <a:lnTo>
                  <a:pt x="227979" y="213121"/>
                </a:lnTo>
                <a:cubicBezTo>
                  <a:pt x="222371" y="216586"/>
                  <a:pt x="215250" y="216764"/>
                  <a:pt x="209465" y="213565"/>
                </a:cubicBezTo>
                <a:cubicBezTo>
                  <a:pt x="203679" y="210366"/>
                  <a:pt x="200029" y="204324"/>
                  <a:pt x="200029" y="197659"/>
                </a:cubicBezTo>
                <a:cubicBezTo>
                  <a:pt x="199940" y="183797"/>
                  <a:pt x="199762" y="143722"/>
                  <a:pt x="199673" y="130927"/>
                </a:cubicBezTo>
                <a:cubicBezTo>
                  <a:pt x="199673" y="128794"/>
                  <a:pt x="197982" y="127106"/>
                  <a:pt x="195846" y="127106"/>
                </a:cubicBezTo>
                <a:cubicBezTo>
                  <a:pt x="193798" y="127106"/>
                  <a:pt x="192018" y="128883"/>
                  <a:pt x="192018" y="130927"/>
                </a:cubicBezTo>
                <a:cubicBezTo>
                  <a:pt x="192018" y="276477"/>
                  <a:pt x="192463" y="71836"/>
                  <a:pt x="192463" y="402744"/>
                </a:cubicBezTo>
                <a:cubicBezTo>
                  <a:pt x="182850" y="405143"/>
                  <a:pt x="174216" y="409675"/>
                  <a:pt x="167006" y="415984"/>
                </a:cubicBezTo>
                <a:cubicBezTo>
                  <a:pt x="161665" y="414562"/>
                  <a:pt x="156057" y="413763"/>
                  <a:pt x="150271" y="413763"/>
                </a:cubicBezTo>
                <a:cubicBezTo>
                  <a:pt x="155879" y="404521"/>
                  <a:pt x="159172" y="393681"/>
                  <a:pt x="159172" y="382040"/>
                </a:cubicBezTo>
                <a:cubicBezTo>
                  <a:pt x="159172" y="369333"/>
                  <a:pt x="155256" y="357515"/>
                  <a:pt x="148580" y="347741"/>
                </a:cubicBezTo>
                <a:lnTo>
                  <a:pt x="148580" y="262704"/>
                </a:lnTo>
                <a:lnTo>
                  <a:pt x="139056" y="262704"/>
                </a:lnTo>
                <a:lnTo>
                  <a:pt x="139056" y="336811"/>
                </a:lnTo>
                <a:cubicBezTo>
                  <a:pt x="127484" y="326237"/>
                  <a:pt x="111907" y="320195"/>
                  <a:pt x="95172" y="320906"/>
                </a:cubicBezTo>
                <a:lnTo>
                  <a:pt x="95172" y="130927"/>
                </a:lnTo>
                <a:cubicBezTo>
                  <a:pt x="95172" y="128972"/>
                  <a:pt x="93570" y="127284"/>
                  <a:pt x="91612" y="127284"/>
                </a:cubicBezTo>
                <a:cubicBezTo>
                  <a:pt x="89565" y="127284"/>
                  <a:pt x="87962" y="128883"/>
                  <a:pt x="87962" y="130838"/>
                </a:cubicBezTo>
                <a:lnTo>
                  <a:pt x="87962" y="130927"/>
                </a:lnTo>
                <a:lnTo>
                  <a:pt x="87250" y="265014"/>
                </a:lnTo>
                <a:cubicBezTo>
                  <a:pt x="87161" y="275144"/>
                  <a:pt x="79061" y="283230"/>
                  <a:pt x="69003" y="283230"/>
                </a:cubicBezTo>
                <a:lnTo>
                  <a:pt x="68914" y="283230"/>
                </a:lnTo>
                <a:cubicBezTo>
                  <a:pt x="58766" y="283141"/>
                  <a:pt x="50666" y="274966"/>
                  <a:pt x="50666" y="264836"/>
                </a:cubicBezTo>
                <a:lnTo>
                  <a:pt x="51378" y="130749"/>
                </a:lnTo>
                <a:cubicBezTo>
                  <a:pt x="51467" y="107024"/>
                  <a:pt x="70872" y="87742"/>
                  <a:pt x="94638" y="87742"/>
                </a:cubicBezTo>
                <a:close/>
                <a:moveTo>
                  <a:pt x="262410" y="19899"/>
                </a:moveTo>
                <a:lnTo>
                  <a:pt x="554173" y="19899"/>
                </a:lnTo>
                <a:cubicBezTo>
                  <a:pt x="561383" y="19899"/>
                  <a:pt x="567346" y="25765"/>
                  <a:pt x="567346" y="33052"/>
                </a:cubicBezTo>
                <a:lnTo>
                  <a:pt x="567346" y="248927"/>
                </a:lnTo>
                <a:cubicBezTo>
                  <a:pt x="567346" y="256214"/>
                  <a:pt x="561383" y="262080"/>
                  <a:pt x="554173" y="262080"/>
                </a:cubicBezTo>
                <a:lnTo>
                  <a:pt x="262410" y="262080"/>
                </a:lnTo>
                <a:cubicBezTo>
                  <a:pt x="255111" y="262080"/>
                  <a:pt x="249237" y="256214"/>
                  <a:pt x="249237" y="248927"/>
                </a:cubicBezTo>
                <a:lnTo>
                  <a:pt x="249237" y="221376"/>
                </a:lnTo>
                <a:lnTo>
                  <a:pt x="275583" y="205112"/>
                </a:lnTo>
                <a:lnTo>
                  <a:pt x="275583" y="235773"/>
                </a:lnTo>
                <a:lnTo>
                  <a:pt x="541000" y="235773"/>
                </a:lnTo>
                <a:lnTo>
                  <a:pt x="541000" y="46117"/>
                </a:lnTo>
                <a:lnTo>
                  <a:pt x="275583" y="46117"/>
                </a:lnTo>
                <a:lnTo>
                  <a:pt x="275583" y="121659"/>
                </a:lnTo>
                <a:cubicBezTo>
                  <a:pt x="271489" y="122548"/>
                  <a:pt x="267572" y="124059"/>
                  <a:pt x="263834" y="126370"/>
                </a:cubicBezTo>
                <a:lnTo>
                  <a:pt x="249237" y="135435"/>
                </a:lnTo>
                <a:lnTo>
                  <a:pt x="249237" y="33052"/>
                </a:lnTo>
                <a:cubicBezTo>
                  <a:pt x="249237" y="25765"/>
                  <a:pt x="255111" y="19899"/>
                  <a:pt x="262410" y="19899"/>
                </a:cubicBezTo>
                <a:close/>
                <a:moveTo>
                  <a:pt x="143813" y="0"/>
                </a:moveTo>
                <a:cubicBezTo>
                  <a:pt x="164741" y="0"/>
                  <a:pt x="181707" y="16950"/>
                  <a:pt x="181707" y="37859"/>
                </a:cubicBezTo>
                <a:cubicBezTo>
                  <a:pt x="181707" y="58768"/>
                  <a:pt x="164741" y="75718"/>
                  <a:pt x="143813" y="75718"/>
                </a:cubicBezTo>
                <a:cubicBezTo>
                  <a:pt x="122885" y="75718"/>
                  <a:pt x="105919" y="58768"/>
                  <a:pt x="105919" y="37859"/>
                </a:cubicBezTo>
                <a:cubicBezTo>
                  <a:pt x="105919" y="16950"/>
                  <a:pt x="122885" y="0"/>
                  <a:pt x="14381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grpSp>
        <p:nvGrpSpPr>
          <p:cNvPr id="494" name="Google Shape;494;p24"/>
          <p:cNvGrpSpPr/>
          <p:nvPr/>
        </p:nvGrpSpPr>
        <p:grpSpPr>
          <a:xfrm>
            <a:off x="5769617" y="5353577"/>
            <a:ext cx="531032" cy="456440"/>
            <a:chOff x="3440113" y="1050925"/>
            <a:chExt cx="390525" cy="333376"/>
          </a:xfrm>
        </p:grpSpPr>
        <p:sp>
          <p:nvSpPr>
            <p:cNvPr id="495" name="Google Shape;495;p24"/>
            <p:cNvSpPr/>
            <p:nvPr/>
          </p:nvSpPr>
          <p:spPr>
            <a:xfrm>
              <a:off x="3563938" y="1244600"/>
              <a:ext cx="69850" cy="71438"/>
            </a:xfrm>
            <a:custGeom>
              <a:rect b="b" l="l" r="r" t="t"/>
              <a:pathLst>
                <a:path extrusionOk="0" h="45" w="44">
                  <a:moveTo>
                    <a:pt x="44" y="25"/>
                  </a:moveTo>
                  <a:lnTo>
                    <a:pt x="19" y="0"/>
                  </a:lnTo>
                  <a:lnTo>
                    <a:pt x="19" y="0"/>
                  </a:lnTo>
                  <a:lnTo>
                    <a:pt x="0" y="45"/>
                  </a:lnTo>
                  <a:lnTo>
                    <a:pt x="44" y="2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96" name="Google Shape;496;p24"/>
            <p:cNvSpPr/>
            <p:nvPr/>
          </p:nvSpPr>
          <p:spPr>
            <a:xfrm>
              <a:off x="3633788" y="1284288"/>
              <a:ext cx="1588" cy="15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97" name="Google Shape;497;p24"/>
            <p:cNvSpPr/>
            <p:nvPr/>
          </p:nvSpPr>
          <p:spPr>
            <a:xfrm>
              <a:off x="3605213" y="1074738"/>
              <a:ext cx="176213" cy="176213"/>
            </a:xfrm>
            <a:custGeom>
              <a:rect b="b" l="l" r="r" t="t"/>
              <a:pathLst>
                <a:path extrusionOk="0" h="110" w="110">
                  <a:moveTo>
                    <a:pt x="101" y="0"/>
                  </a:moveTo>
                  <a:lnTo>
                    <a:pt x="0" y="101"/>
                  </a:lnTo>
                  <a:lnTo>
                    <a:pt x="10" y="111"/>
                  </a:lnTo>
                  <a:lnTo>
                    <a:pt x="111" y="10"/>
                  </a:lnTo>
                  <a:lnTo>
                    <a:pt x="101"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98" name="Google Shape;498;p24"/>
            <p:cNvSpPr/>
            <p:nvPr/>
          </p:nvSpPr>
          <p:spPr>
            <a:xfrm>
              <a:off x="3629025" y="1098550"/>
              <a:ext cx="177800" cy="177800"/>
            </a:xfrm>
            <a:custGeom>
              <a:rect b="b" l="l" r="r" t="t"/>
              <a:pathLst>
                <a:path extrusionOk="0" h="112" w="112">
                  <a:moveTo>
                    <a:pt x="0" y="102"/>
                  </a:moveTo>
                  <a:lnTo>
                    <a:pt x="10" y="112"/>
                  </a:lnTo>
                  <a:lnTo>
                    <a:pt x="112" y="12"/>
                  </a:lnTo>
                  <a:lnTo>
                    <a:pt x="102" y="0"/>
                  </a:lnTo>
                  <a:lnTo>
                    <a:pt x="0" y="1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499" name="Google Shape;499;p24"/>
            <p:cNvSpPr/>
            <p:nvPr/>
          </p:nvSpPr>
          <p:spPr>
            <a:xfrm>
              <a:off x="3775075" y="1050925"/>
              <a:ext cx="55563" cy="52388"/>
            </a:xfrm>
            <a:custGeom>
              <a:rect b="b" l="l" r="r" t="t"/>
              <a:pathLst>
                <a:path extrusionOk="0" h="20" w="21">
                  <a:moveTo>
                    <a:pt x="14" y="6"/>
                  </a:moveTo>
                  <a:cubicBezTo>
                    <a:pt x="8" y="0"/>
                    <a:pt x="0" y="6"/>
                    <a:pt x="0" y="6"/>
                  </a:cubicBezTo>
                  <a:cubicBezTo>
                    <a:pt x="15" y="20"/>
                    <a:pt x="15" y="20"/>
                    <a:pt x="15" y="20"/>
                  </a:cubicBezTo>
                  <a:cubicBezTo>
                    <a:pt x="15" y="20"/>
                    <a:pt x="21" y="14"/>
                    <a:pt x="14" y="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sp>
          <p:nvSpPr>
            <p:cNvPr id="500" name="Google Shape;500;p24"/>
            <p:cNvSpPr/>
            <p:nvPr/>
          </p:nvSpPr>
          <p:spPr>
            <a:xfrm>
              <a:off x="3440113" y="1058863"/>
              <a:ext cx="327025" cy="325438"/>
            </a:xfrm>
            <a:custGeom>
              <a:rect b="b" l="l" r="r" t="t"/>
              <a:pathLst>
                <a:path extrusionOk="0" h="205" w="206">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2C408A"/>
                </a:solidFill>
                <a:latin typeface="Arial"/>
                <a:ea typeface="Arial"/>
                <a:cs typeface="Arial"/>
                <a:sym typeface="Arial"/>
              </a:endParaRPr>
            </a:p>
          </p:txBody>
        </p:sp>
      </p:grpSp>
    </p:spTree>
  </p:cSld>
  <p:clrMapOvr>
    <a:masterClrMapping/>
  </p:clrMapOvr>
  <p:transition spd="slow" p14:dur="1500">
    <p:random/>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descr="图表&#10;&#10;描述已自动生成" id="505" name="Google Shape;505;p25"/>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506" name="Google Shape;506;p25"/>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Noto Sans"/>
              <a:ea typeface="Noto Sans"/>
              <a:cs typeface="Noto Sans"/>
              <a:sym typeface="Noto Sans"/>
            </a:endParaRPr>
          </a:p>
        </p:txBody>
      </p:sp>
      <p:sp>
        <p:nvSpPr>
          <p:cNvPr id="507" name="Google Shape;507;p25"/>
          <p:cNvSpPr/>
          <p:nvPr/>
        </p:nvSpPr>
        <p:spPr>
          <a:xfrm>
            <a:off x="1018738" y="2476001"/>
            <a:ext cx="4625134" cy="287421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毕业帽 纯色填充" id="508" name="Google Shape;508;p25"/>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pic>
        <p:nvPicPr>
          <p:cNvPr id="509" name="Google Shape;509;p25"/>
          <p:cNvPicPr preferRelativeResize="0"/>
          <p:nvPr/>
        </p:nvPicPr>
        <p:blipFill rotWithShape="1">
          <a:blip r:embed="rId5">
            <a:alphaModFix/>
          </a:blip>
          <a:srcRect b="850" l="0" r="0" t="851"/>
          <a:stretch/>
        </p:blipFill>
        <p:spPr>
          <a:xfrm>
            <a:off x="1440233" y="2009761"/>
            <a:ext cx="4384174" cy="2874215"/>
          </a:xfrm>
          <a:prstGeom prst="rect">
            <a:avLst/>
          </a:prstGeom>
          <a:noFill/>
          <a:ln>
            <a:noFill/>
          </a:ln>
        </p:spPr>
      </p:pic>
      <p:sp>
        <p:nvSpPr>
          <p:cNvPr id="510" name="Google Shape;510;p25"/>
          <p:cNvSpPr txBox="1"/>
          <p:nvPr/>
        </p:nvSpPr>
        <p:spPr>
          <a:xfrm>
            <a:off x="7264642" y="2959737"/>
            <a:ext cx="1811933" cy="369332"/>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US" sz="1400">
                <a:solidFill>
                  <a:schemeClr val="lt1"/>
                </a:solidFill>
                <a:latin typeface="Noto Sans"/>
                <a:ea typeface="Noto Sans"/>
                <a:cs typeface="Noto Sans"/>
                <a:sym typeface="Noto Sans"/>
              </a:rPr>
              <a:t>Tóm lại</a:t>
            </a:r>
            <a:endParaRPr/>
          </a:p>
        </p:txBody>
      </p:sp>
      <p:sp>
        <p:nvSpPr>
          <p:cNvPr id="511" name="Google Shape;511;p25"/>
          <p:cNvSpPr txBox="1"/>
          <p:nvPr/>
        </p:nvSpPr>
        <p:spPr>
          <a:xfrm>
            <a:off x="6527801" y="3528930"/>
            <a:ext cx="4805669" cy="2522245"/>
          </a:xfrm>
          <a:prstGeom prst="rect">
            <a:avLst/>
          </a:prstGeom>
          <a:noFill/>
          <a:ln>
            <a:noFill/>
          </a:ln>
        </p:spPr>
        <p:txBody>
          <a:bodyPr anchorCtr="0" anchor="t" bIns="45700" lIns="91425" spcFirstLastPara="1" rIns="91425" wrap="square" tIns="45700">
            <a:normAutofit/>
          </a:bodyPr>
          <a:lstStyle/>
          <a:p>
            <a:pPr indent="0" lvl="0" marL="0" marR="0" rtl="0" algn="l">
              <a:lnSpc>
                <a:spcPct val="141978"/>
              </a:lnSpc>
              <a:spcBef>
                <a:spcPts val="0"/>
              </a:spcBef>
              <a:spcAft>
                <a:spcPts val="0"/>
              </a:spcAft>
              <a:buNone/>
            </a:pPr>
            <a:r>
              <a:rPr lang="en-US" sz="1600">
                <a:solidFill>
                  <a:srgbClr val="2C408A"/>
                </a:solidFill>
                <a:latin typeface="Times New Roman"/>
                <a:ea typeface="Times New Roman"/>
                <a:cs typeface="Times New Roman"/>
                <a:sym typeface="Times New Roman"/>
              </a:rPr>
              <a:t>Cộng đồng phần mềm nguồn mở thúc đẩy sự hợp tác toàn cầu, cung cấp hỗ trợ và tạo ra các công nghệ mới, đồng thời chia sẻ kiến thức và đóng góp tài chính để phát triển các dự án mã nguồn mở.</a:t>
            </a:r>
            <a:endParaRPr/>
          </a:p>
          <a:p>
            <a:pPr indent="0" lvl="0" marL="0" marR="0" rtl="0" algn="l">
              <a:lnSpc>
                <a:spcPct val="141978"/>
              </a:lnSpc>
              <a:spcBef>
                <a:spcPts val="0"/>
              </a:spcBef>
              <a:spcAft>
                <a:spcPts val="0"/>
              </a:spcAft>
              <a:buNone/>
            </a:pPr>
            <a:r>
              <a:t/>
            </a:r>
            <a:endParaRPr sz="1400">
              <a:solidFill>
                <a:srgbClr val="413393"/>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500"/>
                                        <p:tgtEl>
                                          <p:spTgt spid="5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图片包含 背景图案&#10;&#10;描述已自动生成" id="516" name="Google Shape;516;p26"/>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517" name="Google Shape;517;p26"/>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518" name="Google Shape;518;p26"/>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9" name="Google Shape;519;p26"/>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p26"/>
          <p:cNvSpPr/>
          <p:nvPr/>
        </p:nvSpPr>
        <p:spPr>
          <a:xfrm>
            <a:off x="3901595" y="1266740"/>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26"/>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Autofit/>
          </a:bodyPr>
          <a:lstStyle/>
          <a:p>
            <a:pPr indent="0" lvl="0" marL="0" marR="0" rtl="0" algn="ctr">
              <a:lnSpc>
                <a:spcPct val="114000"/>
              </a:lnSpc>
              <a:spcBef>
                <a:spcPts val="0"/>
              </a:spcBef>
              <a:spcAft>
                <a:spcPts val="0"/>
              </a:spcAft>
              <a:buNone/>
            </a:pPr>
            <a:r>
              <a:rPr lang="en-US" sz="2400">
                <a:solidFill>
                  <a:schemeClr val="lt1"/>
                </a:solidFill>
                <a:latin typeface="Arial"/>
                <a:ea typeface="Arial"/>
                <a:cs typeface="Arial"/>
                <a:sym typeface="Arial"/>
              </a:rPr>
              <a:t>Cộng Đồng Phần Mềm Nguồn Mở</a:t>
            </a:r>
            <a:endParaRPr sz="2400">
              <a:solidFill>
                <a:schemeClr val="lt1"/>
              </a:solidFill>
              <a:latin typeface="Noto Sans"/>
              <a:ea typeface="Noto Sans"/>
              <a:cs typeface="Noto Sans"/>
              <a:sym typeface="Noto Sans"/>
            </a:endParaRPr>
          </a:p>
        </p:txBody>
      </p:sp>
      <p:sp>
        <p:nvSpPr>
          <p:cNvPr id="522" name="Google Shape;522;p26"/>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08</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图表&#10;&#10;描述已自动生成" id="527" name="Google Shape;527;p27"/>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528" name="Google Shape;528;p27"/>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400">
              <a:solidFill>
                <a:srgbClr val="2C408A"/>
              </a:solidFill>
              <a:latin typeface="Arial"/>
              <a:ea typeface="Arial"/>
              <a:cs typeface="Arial"/>
              <a:sym typeface="Arial"/>
            </a:endParaRPr>
          </a:p>
        </p:txBody>
      </p:sp>
      <p:pic>
        <p:nvPicPr>
          <p:cNvPr descr="毕业帽 纯色填充" id="529" name="Google Shape;529;p27"/>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530" name="Google Shape;530;p27"/>
          <p:cNvSpPr txBox="1"/>
          <p:nvPr/>
        </p:nvSpPr>
        <p:spPr>
          <a:xfrm>
            <a:off x="1225286" y="2018753"/>
            <a:ext cx="2511031"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Phát triển bền vững:</a:t>
            </a:r>
            <a:endParaRPr b="1" sz="1400">
              <a:solidFill>
                <a:srgbClr val="2C408A"/>
              </a:solidFill>
              <a:latin typeface="Arial"/>
              <a:ea typeface="Arial"/>
              <a:cs typeface="Arial"/>
              <a:sym typeface="Arial"/>
            </a:endParaRPr>
          </a:p>
        </p:txBody>
      </p:sp>
      <p:sp>
        <p:nvSpPr>
          <p:cNvPr id="531" name="Google Shape;531;p27"/>
          <p:cNvSpPr txBox="1"/>
          <p:nvPr/>
        </p:nvSpPr>
        <p:spPr>
          <a:xfrm>
            <a:off x="1568985" y="2391063"/>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400">
                <a:solidFill>
                  <a:srgbClr val="2C408A"/>
                </a:solidFill>
                <a:latin typeface="Arial"/>
                <a:ea typeface="Arial"/>
                <a:cs typeface="Arial"/>
                <a:sym typeface="Arial"/>
              </a:rPr>
              <a:t>Phần mềm nguồn mở sẽ tiếp tục đóng vai trò quan trọng trong sự phát triển công nghệ và đổi mới sáng tạo.</a:t>
            </a:r>
            <a:endParaRPr sz="1400">
              <a:solidFill>
                <a:srgbClr val="2C408A"/>
              </a:solidFill>
              <a:latin typeface="Arial"/>
              <a:ea typeface="Arial"/>
              <a:cs typeface="Arial"/>
              <a:sym typeface="Arial"/>
            </a:endParaRPr>
          </a:p>
        </p:txBody>
      </p:sp>
      <p:sp>
        <p:nvSpPr>
          <p:cNvPr id="532" name="Google Shape;532;p27"/>
          <p:cNvSpPr/>
          <p:nvPr/>
        </p:nvSpPr>
        <p:spPr>
          <a:xfrm>
            <a:off x="995911" y="2289180"/>
            <a:ext cx="488978" cy="488848"/>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533" name="Google Shape;533;p27"/>
          <p:cNvSpPr txBox="1"/>
          <p:nvPr/>
        </p:nvSpPr>
        <p:spPr>
          <a:xfrm>
            <a:off x="1425969" y="3013599"/>
            <a:ext cx="1888731"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Times New Roman"/>
                <a:ea typeface="Times New Roman"/>
                <a:cs typeface="Times New Roman"/>
                <a:sym typeface="Times New Roman"/>
              </a:rPr>
              <a:t>Khả năng mở rộng:</a:t>
            </a:r>
            <a:endParaRPr b="1" sz="1400">
              <a:solidFill>
                <a:srgbClr val="2C408A"/>
              </a:solidFill>
              <a:latin typeface="Times New Roman"/>
              <a:ea typeface="Times New Roman"/>
              <a:cs typeface="Times New Roman"/>
              <a:sym typeface="Times New Roman"/>
            </a:endParaRPr>
          </a:p>
        </p:txBody>
      </p:sp>
      <p:sp>
        <p:nvSpPr>
          <p:cNvPr id="534" name="Google Shape;534;p27"/>
          <p:cNvSpPr txBox="1"/>
          <p:nvPr/>
        </p:nvSpPr>
        <p:spPr>
          <a:xfrm>
            <a:off x="1568985" y="3423882"/>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rgbClr val="2C408A"/>
                </a:solidFill>
                <a:latin typeface="Arial"/>
                <a:ea typeface="Arial"/>
                <a:cs typeface="Arial"/>
                <a:sym typeface="Arial"/>
              </a:rPr>
              <a:t>Công nghệ này có thể mở rộng theo nhu cầu của người dùng và doanh nghiệp, đáp ứng yêu cầu ngày càng cao của thị trường.</a:t>
            </a:r>
            <a:endParaRPr sz="1400">
              <a:solidFill>
                <a:srgbClr val="2C408A"/>
              </a:solidFill>
              <a:latin typeface="Arial"/>
              <a:ea typeface="Arial"/>
              <a:cs typeface="Arial"/>
              <a:sym typeface="Arial"/>
            </a:endParaRPr>
          </a:p>
        </p:txBody>
      </p:sp>
      <p:sp>
        <p:nvSpPr>
          <p:cNvPr id="535" name="Google Shape;535;p27"/>
          <p:cNvSpPr/>
          <p:nvPr/>
        </p:nvSpPr>
        <p:spPr>
          <a:xfrm>
            <a:off x="995911" y="3322009"/>
            <a:ext cx="488978" cy="488848"/>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sp>
        <p:nvSpPr>
          <p:cNvPr id="536" name="Google Shape;536;p27"/>
          <p:cNvSpPr txBox="1"/>
          <p:nvPr/>
        </p:nvSpPr>
        <p:spPr>
          <a:xfrm>
            <a:off x="1568985" y="4203269"/>
            <a:ext cx="1511975" cy="32019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Bảo mật tốt hơn</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537" name="Google Shape;537;p27"/>
          <p:cNvSpPr txBox="1"/>
          <p:nvPr/>
        </p:nvSpPr>
        <p:spPr>
          <a:xfrm>
            <a:off x="1568985" y="4466334"/>
            <a:ext cx="4899660" cy="56515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400">
                <a:solidFill>
                  <a:srgbClr val="2C408A"/>
                </a:solidFill>
                <a:latin typeface="Arial"/>
                <a:ea typeface="Arial"/>
                <a:cs typeface="Arial"/>
                <a:sym typeface="Arial"/>
              </a:rPr>
              <a:t>Nhờ sự hỗ trợ từ cộng đồng, các vấn đề bảo mật sẽ được phát hiện và khắc phục nhanh chóng hơn.</a:t>
            </a:r>
            <a:endParaRPr sz="1400">
              <a:solidFill>
                <a:srgbClr val="2C408A"/>
              </a:solidFill>
              <a:latin typeface="Arial"/>
              <a:ea typeface="Arial"/>
              <a:cs typeface="Arial"/>
              <a:sym typeface="Arial"/>
            </a:endParaRPr>
          </a:p>
        </p:txBody>
      </p:sp>
      <p:sp>
        <p:nvSpPr>
          <p:cNvPr id="538" name="Google Shape;538;p27"/>
          <p:cNvSpPr/>
          <p:nvPr/>
        </p:nvSpPr>
        <p:spPr>
          <a:xfrm>
            <a:off x="995911" y="4364462"/>
            <a:ext cx="488978" cy="488848"/>
          </a:xfrm>
          <a:custGeom>
            <a:rect b="b" l="l" r="r" t="t"/>
            <a:pathLst>
              <a:path extrusionOk="0" h="7766" w="7768">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2C408A"/>
              </a:solidFill>
              <a:latin typeface="Arial"/>
              <a:ea typeface="Arial"/>
              <a:cs typeface="Arial"/>
              <a:sym typeface="Arial"/>
            </a:endParaRPr>
          </a:p>
        </p:txBody>
      </p:sp>
      <p:pic>
        <p:nvPicPr>
          <p:cNvPr id="539" name="Google Shape;539;p27"/>
          <p:cNvPicPr preferRelativeResize="0"/>
          <p:nvPr/>
        </p:nvPicPr>
        <p:blipFill rotWithShape="1">
          <a:blip r:embed="rId5">
            <a:alphaModFix/>
          </a:blip>
          <a:srcRect b="25600" l="0" r="0" t="25600"/>
          <a:stretch/>
        </p:blipFill>
        <p:spPr>
          <a:xfrm>
            <a:off x="6611661" y="2391063"/>
            <a:ext cx="4437339" cy="2756372"/>
          </a:xfrm>
          <a:prstGeom prst="rect">
            <a:avLst/>
          </a:prstGeom>
          <a:noFill/>
          <a:ln>
            <a:noFill/>
          </a:ln>
        </p:spPr>
      </p:pic>
      <p:pic>
        <p:nvPicPr>
          <p:cNvPr descr="桌子上摆放着广告卡片和报纸&#10;&#10;低可信度描述已自动生成" id="540" name="Google Shape;540;p27"/>
          <p:cNvPicPr preferRelativeResize="0"/>
          <p:nvPr/>
        </p:nvPicPr>
        <p:blipFill rotWithShape="1">
          <a:blip r:embed="rId6">
            <a:alphaModFix/>
          </a:blip>
          <a:srcRect b="0" l="0" r="0" t="11656"/>
          <a:stretch/>
        </p:blipFill>
        <p:spPr>
          <a:xfrm>
            <a:off x="6992049" y="2158400"/>
            <a:ext cx="4297386" cy="2530983"/>
          </a:xfrm>
          <a:prstGeom prst="rect">
            <a:avLst/>
          </a:prstGeom>
          <a:noFill/>
          <a:ln>
            <a:noFill/>
          </a:ln>
        </p:spPr>
      </p:pic>
    </p:spTree>
  </p:cSld>
  <p:clrMapOvr>
    <a:masterClrMapping/>
  </p:clrMapOvr>
  <p:transition spd="slow" p14:dur="1500">
    <p:random/>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图表&#10;&#10;描述已自动生成" id="545" name="Google Shape;545;p28"/>
          <p:cNvPicPr preferRelativeResize="0"/>
          <p:nvPr/>
        </p:nvPicPr>
        <p:blipFill rotWithShape="1">
          <a:blip r:embed="rId3">
            <a:alphaModFix/>
          </a:blip>
          <a:srcRect b="920" l="0" r="0" t="0"/>
          <a:stretch/>
        </p:blipFill>
        <p:spPr>
          <a:xfrm rot="5400000">
            <a:off x="2652185" y="-2681815"/>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546" name="Google Shape;546;p28"/>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2C408A"/>
              </a:solidFill>
              <a:latin typeface="Arial"/>
              <a:ea typeface="Arial"/>
              <a:cs typeface="Arial"/>
              <a:sym typeface="Arial"/>
            </a:endParaRPr>
          </a:p>
        </p:txBody>
      </p:sp>
      <p:sp>
        <p:nvSpPr>
          <p:cNvPr id="547" name="Google Shape;547;p28"/>
          <p:cNvSpPr/>
          <p:nvPr/>
        </p:nvSpPr>
        <p:spPr>
          <a:xfrm>
            <a:off x="1018738" y="2476001"/>
            <a:ext cx="4625134" cy="287421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C408A"/>
              </a:solidFill>
              <a:latin typeface="Arial"/>
              <a:ea typeface="Arial"/>
              <a:cs typeface="Arial"/>
              <a:sym typeface="Arial"/>
            </a:endParaRPr>
          </a:p>
        </p:txBody>
      </p:sp>
      <p:pic>
        <p:nvPicPr>
          <p:cNvPr descr="毕业帽 纯色填充" id="548" name="Google Shape;548;p28"/>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pic>
        <p:nvPicPr>
          <p:cNvPr id="549" name="Google Shape;549;p28"/>
          <p:cNvPicPr preferRelativeResize="0"/>
          <p:nvPr/>
        </p:nvPicPr>
        <p:blipFill rotWithShape="1">
          <a:blip r:embed="rId5">
            <a:alphaModFix/>
          </a:blip>
          <a:srcRect b="850" l="0" r="0" t="851"/>
          <a:stretch/>
        </p:blipFill>
        <p:spPr>
          <a:xfrm>
            <a:off x="1440233" y="2009761"/>
            <a:ext cx="4384174" cy="2874215"/>
          </a:xfrm>
          <a:prstGeom prst="rect">
            <a:avLst/>
          </a:prstGeom>
          <a:noFill/>
          <a:ln>
            <a:noFill/>
          </a:ln>
        </p:spPr>
      </p:pic>
      <p:sp>
        <p:nvSpPr>
          <p:cNvPr id="550" name="Google Shape;550;p28"/>
          <p:cNvSpPr txBox="1"/>
          <p:nvPr/>
        </p:nvSpPr>
        <p:spPr>
          <a:xfrm>
            <a:off x="6646265" y="1994941"/>
            <a:ext cx="2578417" cy="369332"/>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00">
                <a:solidFill>
                  <a:srgbClr val="2C408A"/>
                </a:solidFill>
                <a:latin typeface="Arial"/>
                <a:ea typeface="Arial"/>
                <a:cs typeface="Arial"/>
                <a:sym typeface="Arial"/>
              </a:rPr>
              <a:t>Tăng cường sự hợp tác</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551" name="Google Shape;551;p28"/>
          <p:cNvSpPr txBox="1"/>
          <p:nvPr/>
        </p:nvSpPr>
        <p:spPr>
          <a:xfrm>
            <a:off x="6515102" y="2476002"/>
            <a:ext cx="4805669" cy="1104410"/>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lang="en-US" sz="1400">
                <a:solidFill>
                  <a:srgbClr val="2C408A"/>
                </a:solidFill>
                <a:latin typeface="Arial"/>
                <a:ea typeface="Arial"/>
                <a:cs typeface="Arial"/>
                <a:sym typeface="Arial"/>
              </a:rPr>
              <a:t>Các cộng đồng phát triển mã nguồn mở sẽ tiếp tục tăng cường sự hợp tác giữa các lập trình viên, doanh nghiệp và tổ chức.</a:t>
            </a:r>
            <a:endParaRPr sz="1400">
              <a:solidFill>
                <a:srgbClr val="2C408A"/>
              </a:solidFill>
              <a:latin typeface="Arial"/>
              <a:ea typeface="Arial"/>
              <a:cs typeface="Arial"/>
              <a:sym typeface="Arial"/>
            </a:endParaRPr>
          </a:p>
        </p:txBody>
      </p:sp>
      <p:sp>
        <p:nvSpPr>
          <p:cNvPr id="552" name="Google Shape;552;p28"/>
          <p:cNvSpPr txBox="1"/>
          <p:nvPr/>
        </p:nvSpPr>
        <p:spPr>
          <a:xfrm>
            <a:off x="6662612" y="3748494"/>
            <a:ext cx="2562070" cy="389374"/>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fontScale="92500"/>
          </a:bodyPr>
          <a:lstStyle/>
          <a:p>
            <a:pPr indent="0" lvl="0" marL="0" marR="0" rtl="0" algn="ctr">
              <a:spcBef>
                <a:spcPts val="0"/>
              </a:spcBef>
              <a:spcAft>
                <a:spcPts val="0"/>
              </a:spcAft>
              <a:buNone/>
            </a:pPr>
            <a:r>
              <a:rPr b="1" lang="en-US" sz="1400">
                <a:solidFill>
                  <a:srgbClr val="2C408A"/>
                </a:solidFill>
                <a:latin typeface="Arial"/>
                <a:ea typeface="Arial"/>
                <a:cs typeface="Arial"/>
                <a:sym typeface="Arial"/>
              </a:rPr>
              <a:t>Ứng dụng trong nhiều lĩnh vực</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553" name="Google Shape;553;p28"/>
          <p:cNvSpPr txBox="1"/>
          <p:nvPr/>
        </p:nvSpPr>
        <p:spPr>
          <a:xfrm>
            <a:off x="6515102" y="4278937"/>
            <a:ext cx="4805669" cy="1104410"/>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lang="en-US" sz="1400">
                <a:solidFill>
                  <a:srgbClr val="2C408A"/>
                </a:solidFill>
                <a:latin typeface="Arial"/>
                <a:ea typeface="Arial"/>
                <a:cs typeface="Arial"/>
                <a:sym typeface="Arial"/>
              </a:rPr>
              <a:t>Phần mềm nguồn mở sẽ tiếp tục được áp dụng rộng rãi trong nhiều lĩnh vực, từ y tế, giáo dục đến công nghiệp, nâng cao hiệu suất và hiệu quả công việc.</a:t>
            </a:r>
            <a:endParaRPr sz="1400">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500"/>
                                        <p:tgtEl>
                                          <p:spTgt spid="5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500"/>
                                        <p:tgtEl>
                                          <p:spTgt spid="5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图片包含 背景图案&#10;&#10;描述已自动生成" id="558" name="Google Shape;558;p29"/>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559" name="Google Shape;559;p29"/>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560" name="Google Shape;560;p29"/>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29"/>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2" name="Google Shape;562;p29"/>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 name="Google Shape;563;p29"/>
          <p:cNvSpPr txBox="1"/>
          <p:nvPr/>
        </p:nvSpPr>
        <p:spPr>
          <a:xfrm>
            <a:off x="3757027" y="3287727"/>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fontScale="55000" lnSpcReduction="20000"/>
          </a:bodyPr>
          <a:lstStyle/>
          <a:p>
            <a:pPr indent="0" lvl="0" marL="0" marR="0" rtl="0" algn="ctr">
              <a:lnSpc>
                <a:spcPct val="114000"/>
              </a:lnSpc>
              <a:spcBef>
                <a:spcPts val="0"/>
              </a:spcBef>
              <a:spcAft>
                <a:spcPts val="0"/>
              </a:spcAft>
              <a:buNone/>
            </a:pPr>
            <a:r>
              <a:rPr b="1" lang="en-US" sz="3600">
                <a:solidFill>
                  <a:schemeClr val="dk1"/>
                </a:solidFill>
                <a:latin typeface="Arial"/>
                <a:ea typeface="Arial"/>
                <a:cs typeface="Arial"/>
                <a:sym typeface="Arial"/>
              </a:rPr>
              <a:t>Các Công cụ Mã nguồn mở Hỗ trợ trên Linux</a:t>
            </a:r>
            <a:endParaRPr sz="3600">
              <a:solidFill>
                <a:schemeClr val="dk1"/>
              </a:solidFill>
              <a:latin typeface="Arial"/>
              <a:ea typeface="Arial"/>
              <a:cs typeface="Arial"/>
              <a:sym typeface="Arial"/>
            </a:endParaRPr>
          </a:p>
          <a:p>
            <a:pPr indent="0" lvl="0" marL="0" marR="0" rtl="0" algn="ctr">
              <a:lnSpc>
                <a:spcPct val="114000"/>
              </a:lnSpc>
              <a:spcBef>
                <a:spcPts val="0"/>
              </a:spcBef>
              <a:spcAft>
                <a:spcPts val="0"/>
              </a:spcAft>
              <a:buNone/>
            </a:pPr>
            <a:r>
              <a:t/>
            </a:r>
            <a:endParaRPr sz="3600">
              <a:solidFill>
                <a:schemeClr val="lt1"/>
              </a:solidFill>
              <a:latin typeface="Noto Sans"/>
              <a:ea typeface="Noto Sans"/>
              <a:cs typeface="Noto Sans"/>
              <a:sym typeface="Noto Sans"/>
            </a:endParaRPr>
          </a:p>
        </p:txBody>
      </p:sp>
      <p:sp>
        <p:nvSpPr>
          <p:cNvPr id="564" name="Google Shape;564;p29"/>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09</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descr="图片包含 背景图案&#10;&#10;描述已自动生成" id="111" name="Google Shape;111;p3"/>
          <p:cNvPicPr preferRelativeResize="0"/>
          <p:nvPr/>
        </p:nvPicPr>
        <p:blipFill rotWithShape="1">
          <a:blip r:embed="rId4">
            <a:alphaModFix/>
          </a:blip>
          <a:srcRect b="51295" l="16370" r="9430" t="5690"/>
          <a:stretch/>
        </p:blipFill>
        <p:spPr>
          <a:xfrm rot="9248781">
            <a:off x="-1521562" y="-622725"/>
            <a:ext cx="6946770" cy="5384022"/>
          </a:xfrm>
          <a:custGeom>
            <a:rect b="b" l="l" r="r" t="t"/>
            <a:pathLst>
              <a:path extrusionOk="0" h="5384022" w="6946770">
                <a:moveTo>
                  <a:pt x="4337810" y="5384022"/>
                </a:moveTo>
                <a:lnTo>
                  <a:pt x="0" y="3282029"/>
                </a:lnTo>
                <a:lnTo>
                  <a:pt x="0" y="0"/>
                </a:lnTo>
                <a:lnTo>
                  <a:pt x="6946770" y="0"/>
                </a:lnTo>
                <a:close/>
              </a:path>
            </a:pathLst>
          </a:custGeom>
          <a:noFill/>
          <a:ln>
            <a:noFill/>
          </a:ln>
        </p:spPr>
      </p:pic>
      <p:sp>
        <p:nvSpPr>
          <p:cNvPr id="112" name="Google Shape;112;p3"/>
          <p:cNvSpPr txBox="1"/>
          <p:nvPr/>
        </p:nvSpPr>
        <p:spPr>
          <a:xfrm>
            <a:off x="4174802" y="2820126"/>
            <a:ext cx="3522222" cy="48768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spcBef>
                <a:spcPts val="0"/>
              </a:spcBef>
              <a:spcAft>
                <a:spcPts val="0"/>
              </a:spcAft>
              <a:buNone/>
            </a:pPr>
            <a:r>
              <a:rPr b="1" i="0" lang="en-US" sz="2600" u="none" cap="none" strike="noStrike">
                <a:solidFill>
                  <a:schemeClr val="lt1"/>
                </a:solidFill>
                <a:latin typeface="Arial"/>
                <a:ea typeface="Arial"/>
                <a:cs typeface="Arial"/>
                <a:sym typeface="Arial"/>
              </a:rPr>
              <a:t>Lợi Ích Của Phần Mền Nguồn Mở</a:t>
            </a:r>
            <a:endParaRPr/>
          </a:p>
        </p:txBody>
      </p:sp>
      <p:sp>
        <p:nvSpPr>
          <p:cNvPr id="113" name="Google Shape;113;p3"/>
          <p:cNvSpPr/>
          <p:nvPr/>
        </p:nvSpPr>
        <p:spPr>
          <a:xfrm>
            <a:off x="3478395" y="2751797"/>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03</a:t>
            </a:r>
            <a:endParaRPr b="1" i="0" sz="3200" u="none" cap="none" strike="noStrike">
              <a:solidFill>
                <a:schemeClr val="lt1"/>
              </a:solidFill>
              <a:latin typeface="Arial"/>
              <a:ea typeface="Arial"/>
              <a:cs typeface="Arial"/>
              <a:sym typeface="Arial"/>
            </a:endParaRPr>
          </a:p>
        </p:txBody>
      </p:sp>
      <p:sp>
        <p:nvSpPr>
          <p:cNvPr id="114" name="Google Shape;114;p3"/>
          <p:cNvSpPr txBox="1"/>
          <p:nvPr/>
        </p:nvSpPr>
        <p:spPr>
          <a:xfrm>
            <a:off x="8920605" y="3971124"/>
            <a:ext cx="2964617" cy="48768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spcBef>
                <a:spcPts val="0"/>
              </a:spcBef>
              <a:spcAft>
                <a:spcPts val="0"/>
              </a:spcAft>
              <a:buNone/>
            </a:pPr>
            <a:r>
              <a:rPr b="1" i="0" lang="en-US" sz="2600" u="none" cap="none" strike="noStrike">
                <a:solidFill>
                  <a:schemeClr val="lt1"/>
                </a:solidFill>
                <a:latin typeface="Arial"/>
                <a:ea typeface="Arial"/>
                <a:cs typeface="Arial"/>
                <a:sym typeface="Arial"/>
              </a:rPr>
              <a:t>Sự Ảnh Hưởng  của phần mền nguồn mở trong các lĩnh vực</a:t>
            </a:r>
            <a:endParaRPr/>
          </a:p>
        </p:txBody>
      </p:sp>
      <p:sp>
        <p:nvSpPr>
          <p:cNvPr id="115" name="Google Shape;115;p3"/>
          <p:cNvSpPr/>
          <p:nvPr/>
        </p:nvSpPr>
        <p:spPr>
          <a:xfrm>
            <a:off x="8185757" y="2805248"/>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04</a:t>
            </a:r>
            <a:endParaRPr b="1" i="0" sz="3200" u="none" cap="none" strike="noStrike">
              <a:solidFill>
                <a:schemeClr val="lt1"/>
              </a:solidFill>
              <a:latin typeface="Arial"/>
              <a:ea typeface="Arial"/>
              <a:cs typeface="Arial"/>
              <a:sym typeface="Arial"/>
            </a:endParaRPr>
          </a:p>
        </p:txBody>
      </p:sp>
      <p:sp>
        <p:nvSpPr>
          <p:cNvPr id="116" name="Google Shape;116;p3"/>
          <p:cNvSpPr txBox="1"/>
          <p:nvPr/>
        </p:nvSpPr>
        <p:spPr>
          <a:xfrm>
            <a:off x="4228193" y="3984777"/>
            <a:ext cx="3374390" cy="48768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i="0" lang="en-US" sz="1600" u="none" cap="none" strike="noStrike">
                <a:solidFill>
                  <a:schemeClr val="lt1"/>
                </a:solidFill>
                <a:latin typeface="Arial"/>
                <a:ea typeface="Arial"/>
                <a:cs typeface="Arial"/>
                <a:sym typeface="Arial"/>
              </a:rPr>
              <a:t>Phần Mền Nguồn Mở Tiêu Biểu </a:t>
            </a:r>
            <a:endParaRPr/>
          </a:p>
        </p:txBody>
      </p:sp>
      <p:sp>
        <p:nvSpPr>
          <p:cNvPr id="117" name="Google Shape;117;p3"/>
          <p:cNvSpPr/>
          <p:nvPr/>
        </p:nvSpPr>
        <p:spPr>
          <a:xfrm>
            <a:off x="3472559" y="3864443"/>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05</a:t>
            </a:r>
            <a:endParaRPr b="1" i="0" sz="3200" u="none" cap="none" strike="noStrike">
              <a:solidFill>
                <a:schemeClr val="lt1"/>
              </a:solidFill>
              <a:latin typeface="Arial"/>
              <a:ea typeface="Arial"/>
              <a:cs typeface="Arial"/>
              <a:sym typeface="Arial"/>
            </a:endParaRPr>
          </a:p>
        </p:txBody>
      </p:sp>
      <p:sp>
        <p:nvSpPr>
          <p:cNvPr id="118" name="Google Shape;118;p3"/>
          <p:cNvSpPr txBox="1"/>
          <p:nvPr/>
        </p:nvSpPr>
        <p:spPr>
          <a:xfrm>
            <a:off x="4067174" y="5035243"/>
            <a:ext cx="3732119" cy="48768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spcBef>
                <a:spcPts val="0"/>
              </a:spcBef>
              <a:spcAft>
                <a:spcPts val="0"/>
              </a:spcAft>
              <a:buNone/>
            </a:pPr>
            <a:r>
              <a:rPr b="1" i="0" lang="en-US" sz="2600" u="none" cap="none" strike="noStrike">
                <a:solidFill>
                  <a:schemeClr val="lt1"/>
                </a:solidFill>
                <a:latin typeface="Arial"/>
                <a:ea typeface="Arial"/>
                <a:cs typeface="Arial"/>
                <a:sym typeface="Arial"/>
              </a:rPr>
              <a:t>Tác Động của cộng đồng nguồn mỡ</a:t>
            </a:r>
            <a:endParaRPr/>
          </a:p>
        </p:txBody>
      </p:sp>
      <p:sp>
        <p:nvSpPr>
          <p:cNvPr id="119" name="Google Shape;119;p3"/>
          <p:cNvSpPr/>
          <p:nvPr/>
        </p:nvSpPr>
        <p:spPr>
          <a:xfrm>
            <a:off x="8185757" y="3831773"/>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06</a:t>
            </a:r>
            <a:endParaRPr b="1" i="0" sz="3200" u="none" cap="none" strike="noStrike">
              <a:solidFill>
                <a:schemeClr val="lt1"/>
              </a:solidFill>
              <a:latin typeface="Arial"/>
              <a:ea typeface="Arial"/>
              <a:cs typeface="Arial"/>
              <a:sym typeface="Arial"/>
            </a:endParaRPr>
          </a:p>
        </p:txBody>
      </p:sp>
      <p:sp>
        <p:nvSpPr>
          <p:cNvPr id="120" name="Google Shape;120;p3"/>
          <p:cNvSpPr/>
          <p:nvPr/>
        </p:nvSpPr>
        <p:spPr>
          <a:xfrm>
            <a:off x="4839277" y="641043"/>
            <a:ext cx="1611804" cy="608819"/>
          </a:xfrm>
          <a:prstGeom prst="rect">
            <a:avLst/>
          </a:prstGeom>
          <a:noFill/>
          <a:ln>
            <a:noFill/>
          </a:ln>
        </p:spPr>
        <p:txBody>
          <a:bodyPr anchorCtr="0" anchor="t" bIns="45700" lIns="91425" spcFirstLastPara="1" rIns="91425" wrap="square" tIns="45700">
            <a:normAutofit/>
          </a:bodyPr>
          <a:lstStyle/>
          <a:p>
            <a:pPr indent="0" lvl="0" marL="0" marR="0" rtl="0" algn="just">
              <a:lnSpc>
                <a:spcPct val="80000"/>
              </a:lnSpc>
              <a:spcBef>
                <a:spcPts val="0"/>
              </a:spcBef>
              <a:spcAft>
                <a:spcPts val="0"/>
              </a:spcAft>
              <a:buNone/>
            </a:pPr>
            <a:r>
              <a:rPr b="1" i="0" lang="en-US" sz="2800" u="none" cap="none" strike="noStrike">
                <a:solidFill>
                  <a:schemeClr val="lt1"/>
                </a:solidFill>
                <a:latin typeface="Arial"/>
                <a:ea typeface="Arial"/>
                <a:cs typeface="Arial"/>
                <a:sym typeface="Arial"/>
              </a:rPr>
              <a:t>Mục lục</a:t>
            </a:r>
            <a:endParaRPr b="0" i="0" sz="2800" u="none" cap="none" strike="noStrike">
              <a:solidFill>
                <a:schemeClr val="lt1"/>
              </a:solidFill>
              <a:latin typeface="Arial"/>
              <a:ea typeface="Arial"/>
              <a:cs typeface="Arial"/>
              <a:sym typeface="Arial"/>
            </a:endParaRPr>
          </a:p>
        </p:txBody>
      </p:sp>
      <p:pic>
        <p:nvPicPr>
          <p:cNvPr descr="图片包含 背景图案&#10;&#10;描述已自动生成" id="121" name="Google Shape;121;p3"/>
          <p:cNvPicPr preferRelativeResize="0"/>
          <p:nvPr/>
        </p:nvPicPr>
        <p:blipFill rotWithShape="1">
          <a:blip r:embed="rId4">
            <a:alphaModFix/>
          </a:blip>
          <a:srcRect b="0" l="0" r="46524" t="65555"/>
          <a:stretch/>
        </p:blipFill>
        <p:spPr>
          <a:xfrm flipH="1">
            <a:off x="10150898" y="5010772"/>
            <a:ext cx="2041102" cy="1847228"/>
          </a:xfrm>
          <a:prstGeom prst="rect">
            <a:avLst/>
          </a:prstGeom>
          <a:noFill/>
          <a:ln>
            <a:noFill/>
          </a:ln>
        </p:spPr>
      </p:pic>
      <p:sp>
        <p:nvSpPr>
          <p:cNvPr id="122" name="Google Shape;122;p3"/>
          <p:cNvSpPr/>
          <p:nvPr/>
        </p:nvSpPr>
        <p:spPr>
          <a:xfrm>
            <a:off x="8185757" y="4858298"/>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08</a:t>
            </a:r>
            <a:endParaRPr b="1" i="0" sz="3200" u="none" cap="none" strike="noStrike">
              <a:solidFill>
                <a:schemeClr val="lt1"/>
              </a:solidFill>
              <a:latin typeface="Arial"/>
              <a:ea typeface="Arial"/>
              <a:cs typeface="Arial"/>
              <a:sym typeface="Arial"/>
            </a:endParaRPr>
          </a:p>
        </p:txBody>
      </p:sp>
      <p:sp>
        <p:nvSpPr>
          <p:cNvPr id="123" name="Google Shape;123;p3"/>
          <p:cNvSpPr/>
          <p:nvPr/>
        </p:nvSpPr>
        <p:spPr>
          <a:xfrm>
            <a:off x="3472559" y="1573732"/>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01</a:t>
            </a:r>
            <a:endParaRPr b="1" i="0" sz="3200" u="none" cap="none" strike="noStrike">
              <a:solidFill>
                <a:schemeClr val="lt1"/>
              </a:solidFill>
              <a:latin typeface="Arial"/>
              <a:ea typeface="Arial"/>
              <a:cs typeface="Arial"/>
              <a:sym typeface="Arial"/>
            </a:endParaRPr>
          </a:p>
        </p:txBody>
      </p:sp>
      <p:sp>
        <p:nvSpPr>
          <p:cNvPr id="124" name="Google Shape;124;p3"/>
          <p:cNvSpPr/>
          <p:nvPr/>
        </p:nvSpPr>
        <p:spPr>
          <a:xfrm>
            <a:off x="8188843" y="1521897"/>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02</a:t>
            </a:r>
            <a:endParaRPr b="1" i="0" sz="3200" u="none" cap="none" strike="noStrike">
              <a:solidFill>
                <a:schemeClr val="lt1"/>
              </a:solidFill>
              <a:latin typeface="Arial"/>
              <a:ea typeface="Arial"/>
              <a:cs typeface="Arial"/>
              <a:sym typeface="Arial"/>
            </a:endParaRPr>
          </a:p>
        </p:txBody>
      </p:sp>
      <p:sp>
        <p:nvSpPr>
          <p:cNvPr id="125" name="Google Shape;125;p3"/>
          <p:cNvSpPr txBox="1"/>
          <p:nvPr/>
        </p:nvSpPr>
        <p:spPr>
          <a:xfrm>
            <a:off x="8920605" y="2968612"/>
            <a:ext cx="2964617" cy="48768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spcBef>
                <a:spcPts val="0"/>
              </a:spcBef>
              <a:spcAft>
                <a:spcPts val="0"/>
              </a:spcAft>
              <a:buNone/>
            </a:pPr>
            <a:r>
              <a:rPr b="1" i="0" lang="en-US" sz="2600" u="none" cap="none" strike="noStrike">
                <a:solidFill>
                  <a:schemeClr val="lt1"/>
                </a:solidFill>
                <a:latin typeface="Arial"/>
                <a:ea typeface="Arial"/>
                <a:cs typeface="Arial"/>
                <a:sym typeface="Arial"/>
              </a:rPr>
              <a:t>Vai Trò Của Phần Mền Nguồn Mỡ  Trong Công Nghệ Xã Hội </a:t>
            </a:r>
            <a:endParaRPr/>
          </a:p>
        </p:txBody>
      </p:sp>
      <p:sp>
        <p:nvSpPr>
          <p:cNvPr id="126" name="Google Shape;126;p3"/>
          <p:cNvSpPr txBox="1"/>
          <p:nvPr/>
        </p:nvSpPr>
        <p:spPr>
          <a:xfrm>
            <a:off x="4228193" y="1680228"/>
            <a:ext cx="3756401" cy="48768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i="0" lang="en-US" sz="1600" u="none" cap="none" strike="noStrike">
                <a:solidFill>
                  <a:schemeClr val="lt1"/>
                </a:solidFill>
                <a:latin typeface="Arial"/>
                <a:ea typeface="Arial"/>
                <a:cs typeface="Arial"/>
                <a:sym typeface="Arial"/>
              </a:rPr>
              <a:t>Giới thiệu về phần mền nguồn mỡ</a:t>
            </a:r>
            <a:endParaRPr/>
          </a:p>
        </p:txBody>
      </p:sp>
      <p:sp>
        <p:nvSpPr>
          <p:cNvPr id="127" name="Google Shape;127;p3"/>
          <p:cNvSpPr/>
          <p:nvPr/>
        </p:nvSpPr>
        <p:spPr>
          <a:xfrm>
            <a:off x="3439954" y="4825974"/>
            <a:ext cx="734848" cy="701042"/>
          </a:xfrm>
          <a:prstGeom prst="roundRect">
            <a:avLst>
              <a:gd fmla="val 16667"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3200" u="none" cap="none" strike="noStrike">
                <a:solidFill>
                  <a:schemeClr val="lt1"/>
                </a:solidFill>
                <a:latin typeface="Arial"/>
                <a:ea typeface="Arial"/>
                <a:cs typeface="Arial"/>
                <a:sym typeface="Arial"/>
              </a:rPr>
              <a:t>07</a:t>
            </a:r>
            <a:endParaRPr b="1" i="0" sz="3200" u="none" cap="none" strike="noStrike">
              <a:solidFill>
                <a:schemeClr val="lt1"/>
              </a:solidFill>
              <a:latin typeface="Arial"/>
              <a:ea typeface="Arial"/>
              <a:cs typeface="Arial"/>
              <a:sym typeface="Arial"/>
            </a:endParaRPr>
          </a:p>
        </p:txBody>
      </p:sp>
      <p:sp>
        <p:nvSpPr>
          <p:cNvPr id="128" name="Google Shape;128;p3"/>
          <p:cNvSpPr txBox="1"/>
          <p:nvPr/>
        </p:nvSpPr>
        <p:spPr>
          <a:xfrm>
            <a:off x="8053444" y="5084783"/>
            <a:ext cx="2964616" cy="48768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i="0" lang="en-US" sz="1600" u="none" cap="none" strike="noStrike">
                <a:solidFill>
                  <a:schemeClr val="lt1"/>
                </a:solidFill>
                <a:latin typeface="Arial"/>
                <a:ea typeface="Arial"/>
                <a:cs typeface="Arial"/>
                <a:sym typeface="Arial"/>
              </a:rPr>
              <a:t>Kết Luận</a:t>
            </a:r>
            <a:endParaRPr/>
          </a:p>
        </p:txBody>
      </p:sp>
      <p:sp>
        <p:nvSpPr>
          <p:cNvPr id="129" name="Google Shape;129;p3"/>
          <p:cNvSpPr txBox="1"/>
          <p:nvPr/>
        </p:nvSpPr>
        <p:spPr>
          <a:xfrm>
            <a:off x="8923691" y="1687888"/>
            <a:ext cx="3148174" cy="48768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spcBef>
                <a:spcPts val="0"/>
              </a:spcBef>
              <a:spcAft>
                <a:spcPts val="0"/>
              </a:spcAft>
              <a:buNone/>
            </a:pPr>
            <a:r>
              <a:rPr b="1" i="0" lang="en-US" sz="2600" u="none" cap="none" strike="noStrike">
                <a:solidFill>
                  <a:schemeClr val="lt1"/>
                </a:solidFill>
                <a:latin typeface="Arial"/>
                <a:ea typeface="Arial"/>
                <a:cs typeface="Arial"/>
                <a:sym typeface="Arial"/>
              </a:rPr>
              <a:t>Đặc Điểm Chính  Của Phần Mền Nguồn Mở</a:t>
            </a:r>
            <a:endParaRPr/>
          </a:p>
        </p:txBody>
      </p:sp>
    </p:spTree>
  </p:cSld>
  <p:clrMapOvr>
    <a:masterClrMapping/>
  </p:clrMapOvr>
  <p:transition spd="slow" p14:dur="1500">
    <p:random/>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图表&#10;&#10;描述已自动生成" id="569" name="Google Shape;569;p30"/>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pic>
        <p:nvPicPr>
          <p:cNvPr descr="毕业帽 纯色填充" id="570" name="Google Shape;570;p30"/>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571" name="Google Shape;571;p30"/>
          <p:cNvSpPr txBox="1"/>
          <p:nvPr/>
        </p:nvSpPr>
        <p:spPr>
          <a:xfrm>
            <a:off x="4657378" y="1976197"/>
            <a:ext cx="3800821" cy="42095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00">
                <a:solidFill>
                  <a:srgbClr val="2C408A"/>
                </a:solidFill>
                <a:latin typeface="Times New Roman"/>
                <a:ea typeface="Times New Roman"/>
                <a:cs typeface="Times New Roman"/>
                <a:sym typeface="Times New Roman"/>
              </a:rPr>
              <a:t>Các Công cụ Mã nguồn mở Hỗ trợ trên Linux</a:t>
            </a:r>
            <a:endParaRPr/>
          </a:p>
          <a:p>
            <a:pPr indent="0" lvl="0" marL="0" marR="0" rtl="0" algn="ctr">
              <a:spcBef>
                <a:spcPts val="0"/>
              </a:spcBef>
              <a:spcAft>
                <a:spcPts val="0"/>
              </a:spcAft>
              <a:buNone/>
            </a:pPr>
            <a:r>
              <a:t/>
            </a:r>
            <a:endParaRPr b="1" sz="1400">
              <a:solidFill>
                <a:srgbClr val="2C408A"/>
              </a:solidFill>
              <a:latin typeface="Times New Roman"/>
              <a:ea typeface="Times New Roman"/>
              <a:cs typeface="Times New Roman"/>
              <a:sym typeface="Times New Roman"/>
            </a:endParaRPr>
          </a:p>
        </p:txBody>
      </p:sp>
      <p:sp>
        <p:nvSpPr>
          <p:cNvPr id="572" name="Google Shape;572;p30"/>
          <p:cNvSpPr txBox="1"/>
          <p:nvPr/>
        </p:nvSpPr>
        <p:spPr>
          <a:xfrm>
            <a:off x="4643270" y="2516041"/>
            <a:ext cx="6650844" cy="679887"/>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GCC (GNU Compiler Collection)</a:t>
            </a:r>
            <a:r>
              <a:rPr lang="en-US" sz="1400">
                <a:solidFill>
                  <a:srgbClr val="2C408A"/>
                </a:solidFill>
                <a:latin typeface="Times New Roman"/>
                <a:ea typeface="Times New Roman"/>
                <a:cs typeface="Times New Roman"/>
                <a:sym typeface="Times New Roman"/>
              </a:rPr>
              <a:t>: Bộ biên dịch cho nhiều ngôn ngữ lập trình như </a:t>
            </a:r>
            <a:r>
              <a:rPr b="1" lang="en-US" sz="1400">
                <a:solidFill>
                  <a:srgbClr val="2C408A"/>
                </a:solidFill>
                <a:latin typeface="Times New Roman"/>
                <a:ea typeface="Times New Roman"/>
                <a:cs typeface="Times New Roman"/>
                <a:sym typeface="Times New Roman"/>
              </a:rPr>
              <a:t>C</a:t>
            </a:r>
            <a:r>
              <a:rPr lang="en-US" sz="1400">
                <a:solidFill>
                  <a:srgbClr val="2C408A"/>
                </a:solidFill>
                <a:latin typeface="Times New Roman"/>
                <a:ea typeface="Times New Roman"/>
                <a:cs typeface="Times New Roman"/>
                <a:sym typeface="Times New Roman"/>
              </a:rPr>
              <a:t> và </a:t>
            </a:r>
            <a:r>
              <a:rPr b="1" lang="en-US" sz="1400">
                <a:solidFill>
                  <a:srgbClr val="2C408A"/>
                </a:solidFill>
                <a:latin typeface="Times New Roman"/>
                <a:ea typeface="Times New Roman"/>
                <a:cs typeface="Times New Roman"/>
                <a:sym typeface="Times New Roman"/>
              </a:rPr>
              <a:t>C++</a:t>
            </a:r>
            <a:r>
              <a:rPr lang="en-US" sz="1400">
                <a:solidFill>
                  <a:srgbClr val="2C408A"/>
                </a:solidFill>
                <a:latin typeface="Times New Roman"/>
                <a:ea typeface="Times New Roman"/>
                <a:cs typeface="Times New Roman"/>
                <a:sym typeface="Times New Roman"/>
              </a:rPr>
              <a:t>, giúp dễ dàng biên dịch và chạy mã. GCC là công cụ quan trọng cho lập trình viên, cho phép phát triển phần mềm hiệu quả trên nền tảng Linux</a:t>
            </a:r>
            <a:endParaRPr sz="1400">
              <a:solidFill>
                <a:srgbClr val="2C408A"/>
              </a:solidFill>
              <a:latin typeface="Times New Roman"/>
              <a:ea typeface="Times New Roman"/>
              <a:cs typeface="Times New Roman"/>
              <a:sym typeface="Times New Roman"/>
            </a:endParaRPr>
          </a:p>
        </p:txBody>
      </p:sp>
      <p:sp>
        <p:nvSpPr>
          <p:cNvPr id="573" name="Google Shape;573;p30"/>
          <p:cNvSpPr txBox="1"/>
          <p:nvPr/>
        </p:nvSpPr>
        <p:spPr>
          <a:xfrm>
            <a:off x="4657378" y="4052011"/>
            <a:ext cx="6650844" cy="861179"/>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Docker</a:t>
            </a:r>
            <a:r>
              <a:rPr lang="en-US" sz="1400">
                <a:solidFill>
                  <a:srgbClr val="2C408A"/>
                </a:solidFill>
                <a:latin typeface="Times New Roman"/>
                <a:ea typeface="Times New Roman"/>
                <a:cs typeface="Times New Roman"/>
                <a:sym typeface="Times New Roman"/>
              </a:rPr>
              <a:t>: Công cụ </a:t>
            </a:r>
            <a:r>
              <a:rPr b="1" lang="en-US" sz="1400">
                <a:solidFill>
                  <a:srgbClr val="2C408A"/>
                </a:solidFill>
                <a:latin typeface="Times New Roman"/>
                <a:ea typeface="Times New Roman"/>
                <a:cs typeface="Times New Roman"/>
                <a:sym typeface="Times New Roman"/>
              </a:rPr>
              <a:t>đóng gói</a:t>
            </a:r>
            <a:r>
              <a:rPr lang="en-US" sz="1400">
                <a:solidFill>
                  <a:srgbClr val="2C408A"/>
                </a:solidFill>
                <a:latin typeface="Times New Roman"/>
                <a:ea typeface="Times New Roman"/>
                <a:cs typeface="Times New Roman"/>
                <a:sym typeface="Times New Roman"/>
              </a:rPr>
              <a:t> và </a:t>
            </a:r>
            <a:r>
              <a:rPr b="1" lang="en-US" sz="1400">
                <a:solidFill>
                  <a:srgbClr val="2C408A"/>
                </a:solidFill>
                <a:latin typeface="Times New Roman"/>
                <a:ea typeface="Times New Roman"/>
                <a:cs typeface="Times New Roman"/>
                <a:sym typeface="Times New Roman"/>
              </a:rPr>
              <a:t>triển khai ứng dụng</a:t>
            </a:r>
            <a:r>
              <a:rPr lang="en-US" sz="1400">
                <a:solidFill>
                  <a:srgbClr val="2C408A"/>
                </a:solidFill>
                <a:latin typeface="Times New Roman"/>
                <a:ea typeface="Times New Roman"/>
                <a:cs typeface="Times New Roman"/>
                <a:sym typeface="Times New Roman"/>
              </a:rPr>
              <a:t> vào </a:t>
            </a:r>
            <a:r>
              <a:rPr b="1" lang="en-US" sz="1400">
                <a:solidFill>
                  <a:srgbClr val="2C408A"/>
                </a:solidFill>
                <a:latin typeface="Times New Roman"/>
                <a:ea typeface="Times New Roman"/>
                <a:cs typeface="Times New Roman"/>
                <a:sym typeface="Times New Roman"/>
              </a:rPr>
              <a:t>container</a:t>
            </a:r>
            <a:r>
              <a:rPr lang="en-US" sz="1400">
                <a:solidFill>
                  <a:srgbClr val="2C408A"/>
                </a:solidFill>
                <a:latin typeface="Times New Roman"/>
                <a:ea typeface="Times New Roman"/>
                <a:cs typeface="Times New Roman"/>
                <a:sym typeface="Times New Roman"/>
              </a:rPr>
              <a:t>, đảm bảo tính nhất quán trên các môi trường khác nhau. Docker giúp phát triển, thử nghiệm và triển khai ứng dụng một cách nhanh chóng và hiệu quả, mang lại sự linh hoạt cho quá trình phát triển phần mềm..</a:t>
            </a:r>
            <a:endParaRPr sz="1400">
              <a:solidFill>
                <a:srgbClr val="2C408A"/>
              </a:solidFill>
              <a:latin typeface="Times New Roman"/>
              <a:ea typeface="Times New Roman"/>
              <a:cs typeface="Times New Roman"/>
              <a:sym typeface="Times New Roman"/>
            </a:endParaRPr>
          </a:p>
        </p:txBody>
      </p:sp>
      <p:pic>
        <p:nvPicPr>
          <p:cNvPr id="574" name="Google Shape;574;p30"/>
          <p:cNvPicPr preferRelativeResize="0"/>
          <p:nvPr/>
        </p:nvPicPr>
        <p:blipFill rotWithShape="1">
          <a:blip r:embed="rId5">
            <a:alphaModFix/>
          </a:blip>
          <a:srcRect b="7097" l="0" r="0" t="7097"/>
          <a:stretch/>
        </p:blipFill>
        <p:spPr>
          <a:xfrm>
            <a:off x="1193072" y="1805636"/>
            <a:ext cx="3030238" cy="1734345"/>
          </a:xfrm>
          <a:prstGeom prst="rect">
            <a:avLst/>
          </a:prstGeom>
          <a:noFill/>
          <a:ln>
            <a:noFill/>
          </a:ln>
        </p:spPr>
      </p:pic>
      <p:pic>
        <p:nvPicPr>
          <p:cNvPr descr="桌子上摆放着广告卡片和报纸&#10;&#10;低可信度描述已自动生成" id="575" name="Google Shape;575;p30"/>
          <p:cNvPicPr preferRelativeResize="0"/>
          <p:nvPr/>
        </p:nvPicPr>
        <p:blipFill rotWithShape="1">
          <a:blip r:embed="rId6">
            <a:alphaModFix/>
          </a:blip>
          <a:srcRect b="0" l="0" r="0" t="11656"/>
          <a:stretch/>
        </p:blipFill>
        <p:spPr>
          <a:xfrm>
            <a:off x="1193073" y="3802814"/>
            <a:ext cx="3030237" cy="1784685"/>
          </a:xfrm>
          <a:prstGeom prst="rect">
            <a:avLst/>
          </a:prstGeom>
          <a:noFill/>
          <a:ln>
            <a:noFill/>
          </a:ln>
        </p:spPr>
      </p:pic>
      <p:sp>
        <p:nvSpPr>
          <p:cNvPr id="576" name="Google Shape;576;p30"/>
          <p:cNvSpPr txBox="1"/>
          <p:nvPr/>
        </p:nvSpPr>
        <p:spPr>
          <a:xfrm>
            <a:off x="4643270" y="3195929"/>
            <a:ext cx="6650844"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Git</a:t>
            </a:r>
            <a:r>
              <a:rPr lang="en-US" sz="1400">
                <a:solidFill>
                  <a:srgbClr val="2C408A"/>
                </a:solidFill>
                <a:latin typeface="Times New Roman"/>
                <a:ea typeface="Times New Roman"/>
                <a:cs typeface="Times New Roman"/>
                <a:sym typeface="Times New Roman"/>
              </a:rPr>
              <a:t>: Công cụ quản lý </a:t>
            </a:r>
            <a:r>
              <a:rPr b="1" lang="en-US" sz="1400">
                <a:solidFill>
                  <a:srgbClr val="2C408A"/>
                </a:solidFill>
                <a:latin typeface="Times New Roman"/>
                <a:ea typeface="Times New Roman"/>
                <a:cs typeface="Times New Roman"/>
                <a:sym typeface="Times New Roman"/>
              </a:rPr>
              <a:t>phiên bản</a:t>
            </a:r>
            <a:r>
              <a:rPr lang="en-US" sz="1400">
                <a:solidFill>
                  <a:srgbClr val="2C408A"/>
                </a:solidFill>
                <a:latin typeface="Times New Roman"/>
                <a:ea typeface="Times New Roman"/>
                <a:cs typeface="Times New Roman"/>
                <a:sym typeface="Times New Roman"/>
              </a:rPr>
              <a:t>, hỗ trợ làm việc nhóm hiệu quả bằng cách theo dõi các thay đổi trong mã nguồn. Git cho phép nhiều lập trình viên cùng hợp tác trên cùng một dự án mà không gây ra xung đột.</a:t>
            </a:r>
            <a:endParaRPr sz="1400">
              <a:solidFill>
                <a:srgbClr val="2C408A"/>
              </a:solidFill>
              <a:latin typeface="Times New Roman"/>
              <a:ea typeface="Times New Roman"/>
              <a:cs typeface="Times New Roman"/>
              <a:sym typeface="Times New Roman"/>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图片包含 背景图案&#10;&#10;描述已自动生成" id="581" name="Google Shape;581;p31"/>
          <p:cNvPicPr preferRelativeResize="0"/>
          <p:nvPr/>
        </p:nvPicPr>
        <p:blipFill rotWithShape="1">
          <a:blip r:embed="rId3">
            <a:alphaModFix/>
          </a:blip>
          <a:srcRect b="0" l="0" r="46524" t="65555"/>
          <a:stretch/>
        </p:blipFill>
        <p:spPr>
          <a:xfrm>
            <a:off x="1" y="4241192"/>
            <a:ext cx="3530600" cy="2616808"/>
          </a:xfrm>
          <a:prstGeom prst="rect">
            <a:avLst/>
          </a:prstGeom>
          <a:noFill/>
          <a:ln>
            <a:noFill/>
          </a:ln>
        </p:spPr>
      </p:pic>
      <p:pic>
        <p:nvPicPr>
          <p:cNvPr descr="图片包含 背景图案&#10;&#10;描述已自动生成" id="582" name="Google Shape;582;p31"/>
          <p:cNvPicPr preferRelativeResize="0"/>
          <p:nvPr/>
        </p:nvPicPr>
        <p:blipFill rotWithShape="1">
          <a:blip r:embed="rId3">
            <a:alphaModFix/>
          </a:blip>
          <a:srcRect b="0" l="0" r="46524" t="65555"/>
          <a:stretch/>
        </p:blipFill>
        <p:spPr>
          <a:xfrm rot="10800000">
            <a:off x="8661400" y="0"/>
            <a:ext cx="3530600" cy="2616808"/>
          </a:xfrm>
          <a:prstGeom prst="rect">
            <a:avLst/>
          </a:prstGeom>
          <a:noFill/>
          <a:ln>
            <a:noFill/>
          </a:ln>
        </p:spPr>
      </p:pic>
      <p:sp>
        <p:nvSpPr>
          <p:cNvPr id="583" name="Google Shape;583;p31"/>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31"/>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5" name="Google Shape;585;p31"/>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6" name="Google Shape;586;p31"/>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lnSpc>
                <a:spcPct val="114000"/>
              </a:lnSpc>
              <a:spcBef>
                <a:spcPts val="0"/>
              </a:spcBef>
              <a:spcAft>
                <a:spcPts val="0"/>
              </a:spcAft>
              <a:buNone/>
            </a:pPr>
            <a:r>
              <a:rPr lang="en-US" sz="3600">
                <a:solidFill>
                  <a:schemeClr val="lt1"/>
                </a:solidFill>
                <a:latin typeface="Noto Sans"/>
                <a:ea typeface="Noto Sans"/>
                <a:cs typeface="Noto Sans"/>
                <a:sym typeface="Noto Sans"/>
              </a:rPr>
              <a:t>Kết Luận</a:t>
            </a:r>
            <a:endParaRPr/>
          </a:p>
        </p:txBody>
      </p:sp>
      <p:sp>
        <p:nvSpPr>
          <p:cNvPr id="587" name="Google Shape;587;p31"/>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10</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descr="图表&#10;&#10;描述已自动生成" id="592" name="Google Shape;592;p32"/>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pic>
        <p:nvPicPr>
          <p:cNvPr descr="毕业帽 纯色填充" id="593" name="Google Shape;593;p32"/>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594" name="Google Shape;594;p32"/>
          <p:cNvSpPr txBox="1"/>
          <p:nvPr/>
        </p:nvSpPr>
        <p:spPr>
          <a:xfrm>
            <a:off x="932011" y="2169552"/>
            <a:ext cx="3147168" cy="900144"/>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lang="en-US" sz="1400">
                <a:solidFill>
                  <a:srgbClr val="2C408A"/>
                </a:solidFill>
                <a:latin typeface="Arial"/>
                <a:ea typeface="Arial"/>
                <a:cs typeface="Arial"/>
                <a:sym typeface="Arial"/>
              </a:rPr>
              <a:t>Phần mềm nguồn mở đại diện cho tự do sáng tạo và hợp tác, tạo cơ hội cho mọi người tham gia vào phát triển công nghệ.</a:t>
            </a:r>
            <a:endParaRPr sz="1400">
              <a:solidFill>
                <a:srgbClr val="2C408A"/>
              </a:solidFill>
              <a:latin typeface="Arial"/>
              <a:ea typeface="Arial"/>
              <a:cs typeface="Arial"/>
              <a:sym typeface="Arial"/>
            </a:endParaRPr>
          </a:p>
        </p:txBody>
      </p:sp>
      <p:sp>
        <p:nvSpPr>
          <p:cNvPr id="595" name="Google Shape;595;p32"/>
          <p:cNvSpPr txBox="1"/>
          <p:nvPr/>
        </p:nvSpPr>
        <p:spPr>
          <a:xfrm>
            <a:off x="1346545" y="1626278"/>
            <a:ext cx="2252206" cy="496168"/>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Tự do và sáng tạo</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596" name="Google Shape;596;p32"/>
          <p:cNvSpPr txBox="1"/>
          <p:nvPr/>
        </p:nvSpPr>
        <p:spPr>
          <a:xfrm>
            <a:off x="8103603" y="2123947"/>
            <a:ext cx="3147168" cy="900144"/>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lang="en-US" sz="1400">
                <a:solidFill>
                  <a:srgbClr val="2C408A"/>
                </a:solidFill>
                <a:latin typeface="Arial"/>
                <a:ea typeface="Arial"/>
                <a:cs typeface="Arial"/>
                <a:sym typeface="Arial"/>
              </a:rPr>
              <a:t>Sự phát triển mạnh mẽ của cộng đồng mã nguồn mở hứa hẹn một tương lai công nghệ phong phú và bền vững.</a:t>
            </a:r>
            <a:endParaRPr sz="1400">
              <a:solidFill>
                <a:srgbClr val="2C408A"/>
              </a:solidFill>
              <a:latin typeface="Arial"/>
              <a:ea typeface="Arial"/>
              <a:cs typeface="Arial"/>
              <a:sym typeface="Arial"/>
            </a:endParaRPr>
          </a:p>
        </p:txBody>
      </p:sp>
      <p:sp>
        <p:nvSpPr>
          <p:cNvPr id="597" name="Google Shape;597;p32"/>
          <p:cNvSpPr txBox="1"/>
          <p:nvPr/>
        </p:nvSpPr>
        <p:spPr>
          <a:xfrm>
            <a:off x="8518136" y="1580673"/>
            <a:ext cx="2252206" cy="496168"/>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Tương lai rộng mở</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sp>
        <p:nvSpPr>
          <p:cNvPr id="598" name="Google Shape;598;p32"/>
          <p:cNvSpPr txBox="1"/>
          <p:nvPr/>
        </p:nvSpPr>
        <p:spPr>
          <a:xfrm>
            <a:off x="4555363" y="4229126"/>
            <a:ext cx="3147168" cy="900144"/>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lang="en-US" sz="1400">
                <a:solidFill>
                  <a:srgbClr val="2C408A"/>
                </a:solidFill>
                <a:latin typeface="Arial"/>
                <a:ea typeface="Arial"/>
                <a:cs typeface="Arial"/>
                <a:sym typeface="Arial"/>
              </a:rPr>
              <a:t>Phần mềm nguồn mở sẽ tiếp tục là động lực thúc đẩy đổi mới sáng tạo, cung cấp giải pháp linh hoạt và hiệu quả cho nhiều lĩnh vực.</a:t>
            </a:r>
            <a:endParaRPr sz="1400">
              <a:solidFill>
                <a:srgbClr val="2C408A"/>
              </a:solidFill>
              <a:latin typeface="Arial"/>
              <a:ea typeface="Arial"/>
              <a:cs typeface="Arial"/>
              <a:sym typeface="Arial"/>
            </a:endParaRPr>
          </a:p>
        </p:txBody>
      </p:sp>
      <p:sp>
        <p:nvSpPr>
          <p:cNvPr id="599" name="Google Shape;599;p32"/>
          <p:cNvSpPr txBox="1"/>
          <p:nvPr/>
        </p:nvSpPr>
        <p:spPr>
          <a:xfrm>
            <a:off x="4969897" y="3685852"/>
            <a:ext cx="2252206" cy="496168"/>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None/>
            </a:pPr>
            <a:r>
              <a:rPr b="1" lang="en-US" sz="1400">
                <a:solidFill>
                  <a:srgbClr val="2C408A"/>
                </a:solidFill>
                <a:latin typeface="Arial"/>
                <a:ea typeface="Arial"/>
                <a:cs typeface="Arial"/>
                <a:sym typeface="Arial"/>
              </a:rPr>
              <a:t>Đổi mới không ngừng</a:t>
            </a:r>
            <a:r>
              <a:rPr lang="en-US" sz="1400">
                <a:solidFill>
                  <a:srgbClr val="2C408A"/>
                </a:solidFill>
                <a:latin typeface="Arial"/>
                <a:ea typeface="Arial"/>
                <a:cs typeface="Arial"/>
                <a:sym typeface="Arial"/>
              </a:rPr>
              <a:t>:</a:t>
            </a:r>
            <a:endParaRPr sz="1400">
              <a:solidFill>
                <a:srgbClr val="2C408A"/>
              </a:solidFill>
              <a:latin typeface="Arial"/>
              <a:ea typeface="Arial"/>
              <a:cs typeface="Arial"/>
              <a:sym typeface="Arial"/>
            </a:endParaRPr>
          </a:p>
        </p:txBody>
      </p:sp>
      <p:pic>
        <p:nvPicPr>
          <p:cNvPr descr="桌子上摆放着广告卡片和报纸&#10;&#10;低可信度描述已自动生成" id="600" name="Google Shape;600;p32"/>
          <p:cNvPicPr preferRelativeResize="0"/>
          <p:nvPr/>
        </p:nvPicPr>
        <p:blipFill rotWithShape="1">
          <a:blip r:embed="rId5">
            <a:alphaModFix/>
          </a:blip>
          <a:srcRect b="0" l="0" r="0" t="0"/>
          <a:stretch/>
        </p:blipFill>
        <p:spPr>
          <a:xfrm>
            <a:off x="932011" y="3475407"/>
            <a:ext cx="3147168" cy="2098112"/>
          </a:xfrm>
          <a:prstGeom prst="rect">
            <a:avLst/>
          </a:prstGeom>
          <a:noFill/>
          <a:ln>
            <a:noFill/>
          </a:ln>
        </p:spPr>
      </p:pic>
      <p:pic>
        <p:nvPicPr>
          <p:cNvPr id="601" name="Google Shape;601;p32"/>
          <p:cNvPicPr preferRelativeResize="0"/>
          <p:nvPr/>
        </p:nvPicPr>
        <p:blipFill rotWithShape="1">
          <a:blip r:embed="rId6">
            <a:alphaModFix/>
          </a:blip>
          <a:srcRect b="6227" l="0" r="0" t="6228"/>
          <a:stretch/>
        </p:blipFill>
        <p:spPr>
          <a:xfrm>
            <a:off x="4470470" y="1490770"/>
            <a:ext cx="3163440" cy="1847018"/>
          </a:xfrm>
          <a:prstGeom prst="rect">
            <a:avLst/>
          </a:prstGeom>
          <a:noFill/>
          <a:ln>
            <a:noFill/>
          </a:ln>
        </p:spPr>
      </p:pic>
      <p:pic>
        <p:nvPicPr>
          <p:cNvPr id="602" name="Google Shape;602;p32"/>
          <p:cNvPicPr preferRelativeResize="0"/>
          <p:nvPr/>
        </p:nvPicPr>
        <p:blipFill rotWithShape="1">
          <a:blip r:embed="rId7">
            <a:alphaModFix/>
          </a:blip>
          <a:srcRect b="0" l="0" r="0" t="0"/>
          <a:stretch/>
        </p:blipFill>
        <p:spPr>
          <a:xfrm>
            <a:off x="8070656" y="3429000"/>
            <a:ext cx="3147168" cy="2098112"/>
          </a:xfrm>
          <a:prstGeom prst="rect">
            <a:avLst/>
          </a:prstGeom>
          <a:noFill/>
          <a:ln>
            <a:noFill/>
          </a:ln>
        </p:spPr>
      </p:pic>
    </p:spTree>
  </p:cSld>
  <p:clrMapOvr>
    <a:masterClrMapping/>
  </p:clrMapOvr>
  <p:transition spd="slow" p14:dur="1500">
    <p:random/>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pic>
        <p:nvPicPr>
          <p:cNvPr descr="图片包含 背景图案&#10;&#10;描述已自动生成" id="607" name="Google Shape;607;p33"/>
          <p:cNvPicPr preferRelativeResize="0"/>
          <p:nvPr/>
        </p:nvPicPr>
        <p:blipFill rotWithShape="1">
          <a:blip r:embed="rId4">
            <a:alphaModFix amt="25000"/>
          </a:blip>
          <a:srcRect b="39836" l="10334" r="3956" t="13319"/>
          <a:stretch/>
        </p:blipFill>
        <p:spPr>
          <a:xfrm rot="-665492">
            <a:off x="-371079" y="-1125646"/>
            <a:ext cx="13066895" cy="8659996"/>
          </a:xfrm>
          <a:custGeom>
            <a:rect b="b" l="l" r="r" t="t"/>
            <a:pathLst>
              <a:path extrusionOk="0" h="8659996" w="13066895">
                <a:moveTo>
                  <a:pt x="1102630" y="0"/>
                </a:moveTo>
                <a:lnTo>
                  <a:pt x="13066896" y="2345463"/>
                </a:lnTo>
                <a:lnTo>
                  <a:pt x="11829001" y="8659996"/>
                </a:lnTo>
                <a:lnTo>
                  <a:pt x="9628775" y="8659996"/>
                </a:lnTo>
                <a:lnTo>
                  <a:pt x="0" y="6772380"/>
                </a:lnTo>
                <a:lnTo>
                  <a:pt x="0" y="5624542"/>
                </a:lnTo>
                <a:close/>
              </a:path>
            </a:pathLst>
          </a:custGeom>
          <a:noFill/>
          <a:ln>
            <a:noFill/>
          </a:ln>
        </p:spPr>
      </p:pic>
      <p:sp>
        <p:nvSpPr>
          <p:cNvPr id="608" name="Google Shape;608;p33"/>
          <p:cNvSpPr/>
          <p:nvPr/>
        </p:nvSpPr>
        <p:spPr>
          <a:xfrm>
            <a:off x="5054600" y="4582685"/>
            <a:ext cx="2082800" cy="408573"/>
          </a:xfrm>
          <a:prstGeom prst="roundRect">
            <a:avLst>
              <a:gd fmla="val 50000" name="adj"/>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图片包含 背景图案&#10;&#10;描述已自动生成" id="609" name="Google Shape;609;p33"/>
          <p:cNvPicPr preferRelativeResize="0"/>
          <p:nvPr/>
        </p:nvPicPr>
        <p:blipFill rotWithShape="1">
          <a:blip r:embed="rId4">
            <a:alphaModFix/>
          </a:blip>
          <a:srcRect b="169" l="73551" r="0" t="85350"/>
          <a:stretch/>
        </p:blipFill>
        <p:spPr>
          <a:xfrm>
            <a:off x="0" y="4144946"/>
            <a:ext cx="12192000" cy="2713054"/>
          </a:xfrm>
          <a:custGeom>
            <a:rect b="b" l="l" r="r" t="t"/>
            <a:pathLst>
              <a:path extrusionOk="0" h="2713054" w="12192000">
                <a:moveTo>
                  <a:pt x="0" y="0"/>
                </a:moveTo>
                <a:lnTo>
                  <a:pt x="12192000" y="0"/>
                </a:lnTo>
                <a:lnTo>
                  <a:pt x="12192000" y="2713054"/>
                </a:lnTo>
                <a:lnTo>
                  <a:pt x="0" y="2713054"/>
                </a:lnTo>
                <a:close/>
              </a:path>
            </a:pathLst>
          </a:custGeom>
          <a:noFill/>
          <a:ln>
            <a:noFill/>
          </a:ln>
        </p:spPr>
      </p:pic>
      <p:sp>
        <p:nvSpPr>
          <p:cNvPr id="610" name="Google Shape;610;p33"/>
          <p:cNvSpPr txBox="1"/>
          <p:nvPr/>
        </p:nvSpPr>
        <p:spPr>
          <a:xfrm>
            <a:off x="1416785" y="2364658"/>
            <a:ext cx="9331426" cy="1723440"/>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ctr">
              <a:lnSpc>
                <a:spcPct val="114000"/>
              </a:lnSpc>
              <a:spcBef>
                <a:spcPts val="0"/>
              </a:spcBef>
              <a:spcAft>
                <a:spcPts val="0"/>
              </a:spcAft>
              <a:buNone/>
            </a:pPr>
            <a:r>
              <a:rPr b="1" lang="en-US" sz="5400">
                <a:solidFill>
                  <a:schemeClr val="lt1"/>
                </a:solidFill>
                <a:latin typeface="Arial"/>
                <a:ea typeface="Arial"/>
                <a:cs typeface="Arial"/>
                <a:sym typeface="Arial"/>
              </a:rPr>
              <a:t>Cảm ơn thầy cô và các bạn đã lắng nghe</a:t>
            </a:r>
            <a:endParaRPr b="1" sz="5400">
              <a:solidFill>
                <a:schemeClr val="lt1"/>
              </a:solidFill>
              <a:latin typeface="Arial"/>
              <a:ea typeface="Arial"/>
              <a:cs typeface="Arial"/>
              <a:sym typeface="Arial"/>
            </a:endParaRPr>
          </a:p>
        </p:txBody>
      </p:sp>
      <p:pic>
        <p:nvPicPr>
          <p:cNvPr descr="图片包含 背景图案&#10;&#10;描述已自动生成" id="611" name="Google Shape;611;p33"/>
          <p:cNvPicPr preferRelativeResize="0"/>
          <p:nvPr/>
        </p:nvPicPr>
        <p:blipFill rotWithShape="1">
          <a:blip r:embed="rId4">
            <a:alphaModFix/>
          </a:blip>
          <a:srcRect b="0" l="0" r="46524" t="65555"/>
          <a:stretch/>
        </p:blipFill>
        <p:spPr>
          <a:xfrm>
            <a:off x="0" y="3124516"/>
            <a:ext cx="5037221" cy="3733484"/>
          </a:xfrm>
          <a:prstGeom prst="rect">
            <a:avLst/>
          </a:prstGeom>
          <a:noFill/>
          <a:ln>
            <a:noFill/>
          </a:ln>
        </p:spPr>
      </p:pic>
      <p:pic>
        <p:nvPicPr>
          <p:cNvPr descr="图片包含 背景图案&#10;&#10;描述已自动生成" id="612" name="Google Shape;612;p33"/>
          <p:cNvPicPr preferRelativeResize="0"/>
          <p:nvPr/>
        </p:nvPicPr>
        <p:blipFill rotWithShape="1">
          <a:blip r:embed="rId4">
            <a:alphaModFix/>
          </a:blip>
          <a:srcRect b="39568" l="12447" r="25319" t="29193"/>
          <a:stretch/>
        </p:blipFill>
        <p:spPr>
          <a:xfrm>
            <a:off x="7218561" y="1"/>
            <a:ext cx="4973439" cy="3337505"/>
          </a:xfrm>
          <a:custGeom>
            <a:rect b="b" l="l" r="r" t="t"/>
            <a:pathLst>
              <a:path extrusionOk="0" h="3337505" w="4973439">
                <a:moveTo>
                  <a:pt x="0" y="0"/>
                </a:moveTo>
                <a:lnTo>
                  <a:pt x="4973439" y="0"/>
                </a:lnTo>
                <a:lnTo>
                  <a:pt x="4973439" y="3337505"/>
                </a:lnTo>
                <a:lnTo>
                  <a:pt x="0" y="3337505"/>
                </a:lnTo>
                <a:close/>
              </a:path>
            </a:pathLst>
          </a:custGeom>
          <a:noFill/>
          <a:ln>
            <a:noFill/>
          </a:ln>
        </p:spPr>
      </p:pic>
      <p:pic>
        <p:nvPicPr>
          <p:cNvPr descr="图片包含 背景图案&#10;&#10;描述已自动生成" id="613" name="Google Shape;613;p33"/>
          <p:cNvPicPr preferRelativeResize="0"/>
          <p:nvPr/>
        </p:nvPicPr>
        <p:blipFill rotWithShape="1">
          <a:blip r:embed="rId4">
            <a:alphaModFix/>
          </a:blip>
          <a:srcRect b="39595" l="49048" r="9173" t="15674"/>
          <a:stretch/>
        </p:blipFill>
        <p:spPr>
          <a:xfrm>
            <a:off x="0" y="0"/>
            <a:ext cx="2143100" cy="3067668"/>
          </a:xfrm>
          <a:custGeom>
            <a:rect b="b" l="l" r="r" t="t"/>
            <a:pathLst>
              <a:path extrusionOk="0" h="3067668" w="2143100">
                <a:moveTo>
                  <a:pt x="0" y="0"/>
                </a:moveTo>
                <a:lnTo>
                  <a:pt x="2143100" y="0"/>
                </a:lnTo>
                <a:lnTo>
                  <a:pt x="2143100" y="3067668"/>
                </a:lnTo>
                <a:lnTo>
                  <a:pt x="0" y="3067668"/>
                </a:lnTo>
                <a:close/>
              </a:path>
            </a:pathLst>
          </a:cu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pic>
        <p:nvPicPr>
          <p:cNvPr descr="图片包含 背景图案&#10;&#10;描述已自动生成" id="134" name="Google Shape;134;p4"/>
          <p:cNvPicPr preferRelativeResize="0"/>
          <p:nvPr/>
        </p:nvPicPr>
        <p:blipFill rotWithShape="1">
          <a:blip r:embed="rId4">
            <a:alphaModFix/>
          </a:blip>
          <a:srcRect b="0" l="0" r="46524" t="65555"/>
          <a:stretch/>
        </p:blipFill>
        <p:spPr>
          <a:xfrm>
            <a:off x="1" y="4241192"/>
            <a:ext cx="3530600" cy="2616808"/>
          </a:xfrm>
          <a:prstGeom prst="rect">
            <a:avLst/>
          </a:prstGeom>
          <a:noFill/>
          <a:ln>
            <a:noFill/>
          </a:ln>
        </p:spPr>
      </p:pic>
      <p:pic>
        <p:nvPicPr>
          <p:cNvPr descr="图片包含 背景图案&#10;&#10;描述已自动生成" id="135" name="Google Shape;135;p4"/>
          <p:cNvPicPr preferRelativeResize="0"/>
          <p:nvPr/>
        </p:nvPicPr>
        <p:blipFill rotWithShape="1">
          <a:blip r:embed="rId4">
            <a:alphaModFix/>
          </a:blip>
          <a:srcRect b="0" l="0" r="46524" t="65555"/>
          <a:stretch/>
        </p:blipFill>
        <p:spPr>
          <a:xfrm rot="10800000">
            <a:off x="8661400" y="0"/>
            <a:ext cx="3530600" cy="2616808"/>
          </a:xfrm>
          <a:prstGeom prst="rect">
            <a:avLst/>
          </a:prstGeom>
          <a:noFill/>
          <a:ln>
            <a:noFill/>
          </a:ln>
        </p:spPr>
      </p:pic>
      <p:sp>
        <p:nvSpPr>
          <p:cNvPr id="136" name="Google Shape;136;p4"/>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Google Shape;137;p4"/>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8" name="Google Shape;138;p4"/>
          <p:cNvSpPr/>
          <p:nvPr/>
        </p:nvSpPr>
        <p:spPr>
          <a:xfrm>
            <a:off x="3933740" y="1266740"/>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4"/>
          <p:cNvSpPr txBox="1"/>
          <p:nvPr/>
        </p:nvSpPr>
        <p:spPr>
          <a:xfrm>
            <a:off x="3757027" y="3160059"/>
            <a:ext cx="4904373" cy="1107762"/>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Autofit/>
          </a:bodyPr>
          <a:lstStyle/>
          <a:p>
            <a:pPr indent="0" lvl="0" marL="0" marR="0" rtl="0" algn="ctr">
              <a:lnSpc>
                <a:spcPct val="114000"/>
              </a:lnSpc>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Phần mềm Nguồn mở và Hệ điều hành Linux</a:t>
            </a:r>
            <a:endParaRPr b="0" i="0" sz="2400" u="none" cap="none" strike="noStrike">
              <a:solidFill>
                <a:srgbClr val="F2F2F2"/>
              </a:solidFill>
              <a:latin typeface="Times New Roman"/>
              <a:ea typeface="Times New Roman"/>
              <a:cs typeface="Times New Roman"/>
              <a:sym typeface="Times New Roman"/>
            </a:endParaRPr>
          </a:p>
        </p:txBody>
      </p:sp>
      <p:sp>
        <p:nvSpPr>
          <p:cNvPr id="140" name="Google Shape;140;p4"/>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i="0" lang="en-US" sz="8000" u="none" cap="none" strike="noStrike">
                <a:solidFill>
                  <a:schemeClr val="lt1"/>
                </a:solidFill>
                <a:latin typeface="Noto Sans"/>
                <a:ea typeface="Noto Sans"/>
                <a:cs typeface="Noto Sans"/>
                <a:sym typeface="Noto Sans"/>
              </a:rPr>
              <a:t>01</a:t>
            </a:r>
            <a:endParaRPr b="1" i="0" sz="7200" u="none" cap="none" strike="noStrike">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图表&#10;&#10;描述已自动生成" id="145" name="Google Shape;145;p5"/>
          <p:cNvPicPr preferRelativeResize="0"/>
          <p:nvPr/>
        </p:nvPicPr>
        <p:blipFill rotWithShape="1">
          <a:blip r:embed="rId3">
            <a:alphaModFix/>
          </a:blip>
          <a:srcRect b="920" l="0" r="0" t="0"/>
          <a:stretch/>
        </p:blipFill>
        <p:spPr>
          <a:xfrm rot="5400000">
            <a:off x="2652186" y="-2667001"/>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146" name="Google Shape;146;p5"/>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Arial"/>
              <a:ea typeface="Arial"/>
              <a:cs typeface="Arial"/>
              <a:sym typeface="Arial"/>
            </a:endParaRPr>
          </a:p>
        </p:txBody>
      </p:sp>
      <p:pic>
        <p:nvPicPr>
          <p:cNvPr descr="毕业帽 纯色填充" id="147" name="Google Shape;147;p5"/>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sp>
        <p:nvSpPr>
          <p:cNvPr id="148" name="Google Shape;148;p5"/>
          <p:cNvSpPr/>
          <p:nvPr/>
        </p:nvSpPr>
        <p:spPr>
          <a:xfrm>
            <a:off x="1042487" y="3850731"/>
            <a:ext cx="487891" cy="487891"/>
          </a:xfrm>
          <a:prstGeom prst="ellipse">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u="none">
              <a:solidFill>
                <a:schemeClr val="lt1"/>
              </a:solidFill>
              <a:latin typeface="Arial"/>
              <a:ea typeface="Arial"/>
              <a:cs typeface="Arial"/>
              <a:sym typeface="Arial"/>
            </a:endParaRPr>
          </a:p>
        </p:txBody>
      </p:sp>
      <p:sp>
        <p:nvSpPr>
          <p:cNvPr id="149" name="Google Shape;149;p5"/>
          <p:cNvSpPr/>
          <p:nvPr/>
        </p:nvSpPr>
        <p:spPr>
          <a:xfrm>
            <a:off x="3892332" y="3873123"/>
            <a:ext cx="487891" cy="487891"/>
          </a:xfrm>
          <a:prstGeom prst="ellipse">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200" u="none">
              <a:solidFill>
                <a:schemeClr val="lt1"/>
              </a:solidFill>
              <a:latin typeface="Arial"/>
              <a:ea typeface="Arial"/>
              <a:cs typeface="Arial"/>
              <a:sym typeface="Arial"/>
            </a:endParaRPr>
          </a:p>
        </p:txBody>
      </p:sp>
      <p:sp>
        <p:nvSpPr>
          <p:cNvPr id="150" name="Google Shape;150;p5"/>
          <p:cNvSpPr txBox="1"/>
          <p:nvPr/>
        </p:nvSpPr>
        <p:spPr>
          <a:xfrm>
            <a:off x="1630722" y="3806062"/>
            <a:ext cx="1791845" cy="31100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b="1" lang="en-US" sz="1400">
                <a:solidFill>
                  <a:srgbClr val="413393"/>
                </a:solidFill>
                <a:latin typeface="Arial"/>
                <a:ea typeface="Arial"/>
                <a:cs typeface="Arial"/>
                <a:sym typeface="Arial"/>
              </a:rPr>
              <a:t>Phần Mền Nguồn Mỡ(Open Soure ) là gì</a:t>
            </a:r>
            <a:endParaRPr/>
          </a:p>
        </p:txBody>
      </p:sp>
      <p:sp>
        <p:nvSpPr>
          <p:cNvPr id="151" name="Google Shape;151;p5"/>
          <p:cNvSpPr txBox="1"/>
          <p:nvPr/>
        </p:nvSpPr>
        <p:spPr>
          <a:xfrm>
            <a:off x="1018738" y="4815813"/>
            <a:ext cx="2463949" cy="29411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413393"/>
                </a:solidFill>
                <a:latin typeface="Arial"/>
                <a:ea typeface="Arial"/>
                <a:cs typeface="Arial"/>
                <a:sym typeface="Arial"/>
              </a:rPr>
              <a:t>Là phần mền có mã nguồn được công khai , cho phép người dùng xem, sửa đổi và phân phối lại</a:t>
            </a:r>
            <a:endParaRPr/>
          </a:p>
        </p:txBody>
      </p:sp>
      <p:sp>
        <p:nvSpPr>
          <p:cNvPr id="152" name="Google Shape;152;p5"/>
          <p:cNvSpPr txBox="1"/>
          <p:nvPr/>
        </p:nvSpPr>
        <p:spPr>
          <a:xfrm>
            <a:off x="4439801" y="3831777"/>
            <a:ext cx="1983710" cy="31100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Sự khác biệt với phần mềm mã nguồn đóng</a:t>
            </a:r>
            <a:endParaRPr b="1" sz="1400">
              <a:solidFill>
                <a:srgbClr val="2C408A"/>
              </a:solidFill>
              <a:latin typeface="Times New Roman"/>
              <a:ea typeface="Times New Roman"/>
              <a:cs typeface="Times New Roman"/>
              <a:sym typeface="Times New Roman"/>
            </a:endParaRPr>
          </a:p>
        </p:txBody>
      </p:sp>
      <p:sp>
        <p:nvSpPr>
          <p:cNvPr id="153" name="Google Shape;153;p5"/>
          <p:cNvSpPr txBox="1"/>
          <p:nvPr/>
        </p:nvSpPr>
        <p:spPr>
          <a:xfrm>
            <a:off x="3932958" y="4763791"/>
            <a:ext cx="2463949" cy="294118"/>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So sánh nhanh về quyền kiểm soát và tính linh hoạt giữa hai loại phần mềm.</a:t>
            </a:r>
            <a:endParaRPr sz="1400">
              <a:solidFill>
                <a:srgbClr val="2C408A"/>
              </a:solidFill>
              <a:latin typeface="Times New Roman"/>
              <a:ea typeface="Times New Roman"/>
              <a:cs typeface="Times New Roman"/>
              <a:sym typeface="Times New Roman"/>
            </a:endParaRPr>
          </a:p>
        </p:txBody>
      </p:sp>
      <p:sp>
        <p:nvSpPr>
          <p:cNvPr id="154" name="Google Shape;154;p5"/>
          <p:cNvSpPr txBox="1"/>
          <p:nvPr/>
        </p:nvSpPr>
        <p:spPr>
          <a:xfrm>
            <a:off x="958615" y="2021666"/>
            <a:ext cx="5560843" cy="1407334"/>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41978"/>
              </a:lnSpc>
              <a:spcBef>
                <a:spcPts val="0"/>
              </a:spcBef>
              <a:spcAft>
                <a:spcPts val="0"/>
              </a:spcAft>
              <a:buNone/>
            </a:pPr>
            <a:r>
              <a:t/>
            </a:r>
            <a:endParaRPr sz="1400">
              <a:solidFill>
                <a:srgbClr val="203678"/>
              </a:solidFill>
              <a:latin typeface="Arial"/>
              <a:ea typeface="Arial"/>
              <a:cs typeface="Arial"/>
              <a:sym typeface="Arial"/>
            </a:endParaRPr>
          </a:p>
          <a:p>
            <a:pPr indent="0" lvl="0" marL="0" marR="0" rtl="0" algn="l">
              <a:lnSpc>
                <a:spcPct val="141978"/>
              </a:lnSpc>
              <a:spcBef>
                <a:spcPts val="0"/>
              </a:spcBef>
              <a:spcAft>
                <a:spcPts val="0"/>
              </a:spcAft>
              <a:buNone/>
            </a:pPr>
            <a:r>
              <a:rPr lang="en-US" sz="1800">
                <a:solidFill>
                  <a:srgbClr val="203678"/>
                </a:solidFill>
                <a:latin typeface="Arial"/>
                <a:ea typeface="Arial"/>
                <a:cs typeface="Arial"/>
                <a:sym typeface="Arial"/>
              </a:rPr>
              <a:t>Phần mềm nguồn mở là </a:t>
            </a:r>
            <a:r>
              <a:rPr b="1" lang="en-US" sz="1800">
                <a:solidFill>
                  <a:srgbClr val="203678"/>
                </a:solidFill>
                <a:latin typeface="Arial"/>
                <a:ea typeface="Arial"/>
                <a:cs typeface="Arial"/>
                <a:sym typeface="Arial"/>
              </a:rPr>
              <a:t>loại phần mềm có mã nguồn cho phép mọi người kiểm tra, sửa đổi và tăng cường</a:t>
            </a:r>
            <a:r>
              <a:rPr lang="en-US" sz="1800">
                <a:solidFill>
                  <a:srgbClr val="203678"/>
                </a:solidFill>
                <a:latin typeface="Arial"/>
                <a:ea typeface="Arial"/>
                <a:cs typeface="Arial"/>
                <a:sym typeface="Arial"/>
              </a:rPr>
              <a:t>. Mã nguồn là một phần của phần mềm được các lập trình viên máy tính điều chỉnh để thay đổi cách ứng dụng vận hành hoặc để bổ sung các tính năng mới.</a:t>
            </a:r>
            <a:endParaRPr sz="1400">
              <a:solidFill>
                <a:srgbClr val="203678"/>
              </a:solidFill>
              <a:latin typeface="Arial"/>
              <a:ea typeface="Arial"/>
              <a:cs typeface="Arial"/>
              <a:sym typeface="Arial"/>
            </a:endParaRPr>
          </a:p>
        </p:txBody>
      </p:sp>
      <p:pic>
        <p:nvPicPr>
          <p:cNvPr id="155" name="Google Shape;155;p5"/>
          <p:cNvPicPr preferRelativeResize="0"/>
          <p:nvPr/>
        </p:nvPicPr>
        <p:blipFill rotWithShape="1">
          <a:blip r:embed="rId5">
            <a:alphaModFix/>
          </a:blip>
          <a:srcRect b="20999" l="23077" r="11651" t="434"/>
          <a:stretch/>
        </p:blipFill>
        <p:spPr>
          <a:xfrm>
            <a:off x="6847178" y="1754542"/>
            <a:ext cx="4535249" cy="3638359"/>
          </a:xfrm>
          <a:custGeom>
            <a:rect b="b" l="l" r="r" t="t"/>
            <a:pathLst>
              <a:path extrusionOk="0" h="3638359" w="4535249">
                <a:moveTo>
                  <a:pt x="4275003" y="880667"/>
                </a:moveTo>
                <a:cubicBezTo>
                  <a:pt x="4325843" y="881344"/>
                  <a:pt x="4377033" y="896686"/>
                  <a:pt x="4421922" y="927892"/>
                </a:cubicBezTo>
                <a:cubicBezTo>
                  <a:pt x="4541631" y="1011107"/>
                  <a:pt x="4571216" y="1175609"/>
                  <a:pt x="4488000" y="1295317"/>
                </a:cubicBezTo>
                <a:lnTo>
                  <a:pt x="2938026" y="3525032"/>
                </a:lnTo>
                <a:cubicBezTo>
                  <a:pt x="2854812" y="3644741"/>
                  <a:pt x="2690308" y="3674325"/>
                  <a:pt x="2570601" y="3591111"/>
                </a:cubicBezTo>
                <a:cubicBezTo>
                  <a:pt x="2450893" y="3507895"/>
                  <a:pt x="2421308" y="3343393"/>
                  <a:pt x="2504522" y="3223685"/>
                </a:cubicBezTo>
                <a:lnTo>
                  <a:pt x="4054498" y="993970"/>
                </a:lnTo>
                <a:cubicBezTo>
                  <a:pt x="4106507" y="919153"/>
                  <a:pt x="4190269" y="879540"/>
                  <a:pt x="4275003" y="880667"/>
                </a:cubicBezTo>
                <a:close/>
                <a:moveTo>
                  <a:pt x="2171477" y="743738"/>
                </a:moveTo>
                <a:cubicBezTo>
                  <a:pt x="2222318" y="744415"/>
                  <a:pt x="2273507" y="759757"/>
                  <a:pt x="2318398" y="790963"/>
                </a:cubicBezTo>
                <a:cubicBezTo>
                  <a:pt x="2438106" y="874177"/>
                  <a:pt x="2467691" y="1038680"/>
                  <a:pt x="2384476" y="1158388"/>
                </a:cubicBezTo>
                <a:lnTo>
                  <a:pt x="834501" y="3388103"/>
                </a:lnTo>
                <a:cubicBezTo>
                  <a:pt x="751287" y="3507811"/>
                  <a:pt x="586784" y="3537395"/>
                  <a:pt x="467076" y="3454181"/>
                </a:cubicBezTo>
                <a:cubicBezTo>
                  <a:pt x="347367" y="3370966"/>
                  <a:pt x="317783" y="3206463"/>
                  <a:pt x="400998" y="3086755"/>
                </a:cubicBezTo>
                <a:lnTo>
                  <a:pt x="1950972" y="857041"/>
                </a:lnTo>
                <a:cubicBezTo>
                  <a:pt x="1992580" y="797186"/>
                  <a:pt x="2054509" y="759864"/>
                  <a:pt x="2120999" y="747906"/>
                </a:cubicBezTo>
                <a:cubicBezTo>
                  <a:pt x="2137623" y="744917"/>
                  <a:pt x="2154531" y="743512"/>
                  <a:pt x="2171477" y="743738"/>
                </a:cubicBezTo>
                <a:close/>
                <a:moveTo>
                  <a:pt x="3175564" y="355830"/>
                </a:moveTo>
                <a:cubicBezTo>
                  <a:pt x="3226404" y="356507"/>
                  <a:pt x="3277593" y="371850"/>
                  <a:pt x="3322484" y="403055"/>
                </a:cubicBezTo>
                <a:cubicBezTo>
                  <a:pt x="3442192" y="486270"/>
                  <a:pt x="3471777" y="650772"/>
                  <a:pt x="3388562" y="770481"/>
                </a:cubicBezTo>
                <a:lnTo>
                  <a:pt x="1838587" y="3000195"/>
                </a:lnTo>
                <a:cubicBezTo>
                  <a:pt x="1755372" y="3119903"/>
                  <a:pt x="1590870" y="3149488"/>
                  <a:pt x="1471162" y="3066273"/>
                </a:cubicBezTo>
                <a:cubicBezTo>
                  <a:pt x="1351453" y="2983059"/>
                  <a:pt x="1321870" y="2818555"/>
                  <a:pt x="1405084" y="2698848"/>
                </a:cubicBezTo>
                <a:lnTo>
                  <a:pt x="2955058" y="469133"/>
                </a:lnTo>
                <a:cubicBezTo>
                  <a:pt x="3007068" y="394315"/>
                  <a:pt x="3090830" y="354703"/>
                  <a:pt x="3175564" y="355830"/>
                </a:cubicBezTo>
                <a:close/>
                <a:moveTo>
                  <a:pt x="1858369" y="109239"/>
                </a:moveTo>
                <a:cubicBezTo>
                  <a:pt x="1909209" y="109915"/>
                  <a:pt x="1960399" y="125259"/>
                  <a:pt x="2005289" y="156464"/>
                </a:cubicBezTo>
                <a:cubicBezTo>
                  <a:pt x="2124998" y="239678"/>
                  <a:pt x="2154582" y="404181"/>
                  <a:pt x="2071367" y="523889"/>
                </a:cubicBezTo>
                <a:lnTo>
                  <a:pt x="480752" y="2812068"/>
                </a:lnTo>
                <a:cubicBezTo>
                  <a:pt x="397537" y="2931776"/>
                  <a:pt x="233035" y="2961360"/>
                  <a:pt x="113326" y="2878146"/>
                </a:cubicBezTo>
                <a:cubicBezTo>
                  <a:pt x="-6382" y="2794931"/>
                  <a:pt x="-35966" y="2630429"/>
                  <a:pt x="47249" y="2510720"/>
                </a:cubicBezTo>
                <a:lnTo>
                  <a:pt x="1637864" y="222543"/>
                </a:lnTo>
                <a:cubicBezTo>
                  <a:pt x="1679471" y="162688"/>
                  <a:pt x="1741401" y="125365"/>
                  <a:pt x="1807892" y="113406"/>
                </a:cubicBezTo>
                <a:cubicBezTo>
                  <a:pt x="1824515" y="110417"/>
                  <a:pt x="1841423" y="109014"/>
                  <a:pt x="1858369" y="109239"/>
                </a:cubicBezTo>
                <a:close/>
                <a:moveTo>
                  <a:pt x="4138415" y="24"/>
                </a:moveTo>
                <a:cubicBezTo>
                  <a:pt x="4189255" y="700"/>
                  <a:pt x="4240446" y="16044"/>
                  <a:pt x="4285336" y="47249"/>
                </a:cubicBezTo>
                <a:cubicBezTo>
                  <a:pt x="4405044" y="130464"/>
                  <a:pt x="4434628" y="294966"/>
                  <a:pt x="4351414" y="414674"/>
                </a:cubicBezTo>
                <a:lnTo>
                  <a:pt x="2801439" y="2644389"/>
                </a:lnTo>
                <a:cubicBezTo>
                  <a:pt x="2718224" y="2764097"/>
                  <a:pt x="2553722" y="2793682"/>
                  <a:pt x="2434014" y="2710467"/>
                </a:cubicBezTo>
                <a:cubicBezTo>
                  <a:pt x="2314305" y="2627252"/>
                  <a:pt x="2284721" y="2462750"/>
                  <a:pt x="2367936" y="2343041"/>
                </a:cubicBezTo>
                <a:lnTo>
                  <a:pt x="3917911" y="113327"/>
                </a:lnTo>
                <a:cubicBezTo>
                  <a:pt x="3969920" y="38509"/>
                  <a:pt x="4053682" y="-1104"/>
                  <a:pt x="4138415" y="24"/>
                </a:cubicBezTo>
                <a:close/>
              </a:path>
            </a:pathLst>
          </a:custGeom>
          <a:noFill/>
          <a:ln>
            <a:noFill/>
          </a:ln>
        </p:spPr>
      </p:pic>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图表&#10;&#10;描述已自动生成" id="160" name="Google Shape;160;p6"/>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161" name="Google Shape;161;p6"/>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Arial"/>
              <a:ea typeface="Arial"/>
              <a:cs typeface="Arial"/>
              <a:sym typeface="Arial"/>
            </a:endParaRPr>
          </a:p>
        </p:txBody>
      </p:sp>
      <p:sp>
        <p:nvSpPr>
          <p:cNvPr id="162" name="Google Shape;162;p6"/>
          <p:cNvSpPr/>
          <p:nvPr/>
        </p:nvSpPr>
        <p:spPr>
          <a:xfrm>
            <a:off x="1018738" y="2476001"/>
            <a:ext cx="4625134" cy="287421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毕业帽 纯色填充" id="163" name="Google Shape;163;p6"/>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pic>
        <p:nvPicPr>
          <p:cNvPr id="164" name="Google Shape;164;p6"/>
          <p:cNvPicPr preferRelativeResize="0"/>
          <p:nvPr/>
        </p:nvPicPr>
        <p:blipFill rotWithShape="1">
          <a:blip r:embed="rId5">
            <a:alphaModFix/>
          </a:blip>
          <a:srcRect b="850" l="0" r="0" t="851"/>
          <a:stretch/>
        </p:blipFill>
        <p:spPr>
          <a:xfrm>
            <a:off x="1440233" y="2009761"/>
            <a:ext cx="4384174" cy="2874215"/>
          </a:xfrm>
          <a:prstGeom prst="rect">
            <a:avLst/>
          </a:prstGeom>
          <a:noFill/>
          <a:ln>
            <a:noFill/>
          </a:ln>
        </p:spPr>
      </p:pic>
      <p:sp>
        <p:nvSpPr>
          <p:cNvPr id="165" name="Google Shape;165;p6"/>
          <p:cNvSpPr txBox="1"/>
          <p:nvPr/>
        </p:nvSpPr>
        <p:spPr>
          <a:xfrm>
            <a:off x="6662611" y="1289987"/>
            <a:ext cx="1811933" cy="369332"/>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Ý Nghĩa</a:t>
            </a:r>
            <a:r>
              <a:rPr lang="en-US" sz="1400">
                <a:solidFill>
                  <a:schemeClr val="lt1"/>
                </a:solidFill>
                <a:latin typeface="Arial"/>
                <a:ea typeface="Arial"/>
                <a:cs typeface="Arial"/>
                <a:sym typeface="Arial"/>
              </a:rPr>
              <a:t>:</a:t>
            </a:r>
            <a:endParaRPr sz="1400">
              <a:solidFill>
                <a:schemeClr val="lt1"/>
              </a:solidFill>
              <a:latin typeface="Arial"/>
              <a:ea typeface="Arial"/>
              <a:cs typeface="Arial"/>
              <a:sym typeface="Arial"/>
            </a:endParaRPr>
          </a:p>
        </p:txBody>
      </p:sp>
      <p:sp>
        <p:nvSpPr>
          <p:cNvPr id="166" name="Google Shape;166;p6"/>
          <p:cNvSpPr txBox="1"/>
          <p:nvPr/>
        </p:nvSpPr>
        <p:spPr>
          <a:xfrm>
            <a:off x="6515102" y="1692588"/>
            <a:ext cx="4805669" cy="2283347"/>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lang="en-US" sz="1400">
                <a:solidFill>
                  <a:srgbClr val="2C408A"/>
                </a:solidFill>
                <a:latin typeface="Arial"/>
                <a:ea typeface="Arial"/>
                <a:cs typeface="Arial"/>
                <a:sym typeface="Arial"/>
              </a:rPr>
              <a:t>Tạo </a:t>
            </a:r>
            <a:r>
              <a:rPr b="1" lang="en-US" sz="1400">
                <a:solidFill>
                  <a:srgbClr val="2C408A"/>
                </a:solidFill>
                <a:latin typeface="Arial"/>
                <a:ea typeface="Arial"/>
                <a:cs typeface="Arial"/>
                <a:sym typeface="Arial"/>
              </a:rPr>
              <a:t>nền tảng mở</a:t>
            </a:r>
            <a:r>
              <a:rPr lang="en-US" sz="1400">
                <a:solidFill>
                  <a:srgbClr val="2C408A"/>
                </a:solidFill>
                <a:latin typeface="Arial"/>
                <a:ea typeface="Arial"/>
                <a:cs typeface="Arial"/>
                <a:sym typeface="Arial"/>
              </a:rPr>
              <a:t> không chỉ thúc đẩy sự </a:t>
            </a:r>
            <a:r>
              <a:rPr b="1" lang="en-US" sz="1400">
                <a:solidFill>
                  <a:srgbClr val="2C408A"/>
                </a:solidFill>
                <a:latin typeface="Arial"/>
                <a:ea typeface="Arial"/>
                <a:cs typeface="Arial"/>
                <a:sym typeface="Arial"/>
              </a:rPr>
              <a:t>phát triển và đổi mới</a:t>
            </a:r>
            <a:r>
              <a:rPr lang="en-US" sz="1400">
                <a:solidFill>
                  <a:srgbClr val="2C408A"/>
                </a:solidFill>
                <a:latin typeface="Arial"/>
                <a:ea typeface="Arial"/>
                <a:cs typeface="Arial"/>
                <a:sym typeface="Arial"/>
              </a:rPr>
              <a:t> trong công nghệ mà còn khuyến khích </a:t>
            </a:r>
            <a:r>
              <a:rPr b="1" lang="en-US" sz="1400">
                <a:solidFill>
                  <a:srgbClr val="2C408A"/>
                </a:solidFill>
                <a:latin typeface="Arial"/>
                <a:ea typeface="Arial"/>
                <a:cs typeface="Arial"/>
                <a:sym typeface="Arial"/>
              </a:rPr>
              <a:t>sự hợp tác</a:t>
            </a:r>
            <a:r>
              <a:rPr lang="en-US" sz="1400">
                <a:solidFill>
                  <a:srgbClr val="2C408A"/>
                </a:solidFill>
                <a:latin typeface="Arial"/>
                <a:ea typeface="Arial"/>
                <a:cs typeface="Arial"/>
                <a:sym typeface="Arial"/>
              </a:rPr>
              <a:t> giữa các nhà phát triển, người dùng và các tổ chức khác nhau trên toàn cầu.</a:t>
            </a:r>
            <a:endParaRPr/>
          </a:p>
          <a:p>
            <a:pPr indent="0" lvl="0" marL="0" marR="0" rtl="0" algn="l">
              <a:lnSpc>
                <a:spcPct val="114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14000"/>
              </a:lnSpc>
              <a:spcBef>
                <a:spcPts val="0"/>
              </a:spcBef>
              <a:spcAft>
                <a:spcPts val="0"/>
              </a:spcAft>
              <a:buNone/>
            </a:pPr>
            <a:r>
              <a:rPr b="1" lang="en-US" sz="1400">
                <a:solidFill>
                  <a:srgbClr val="2C408A"/>
                </a:solidFill>
                <a:latin typeface="Arial"/>
                <a:ea typeface="Arial"/>
                <a:cs typeface="Arial"/>
                <a:sym typeface="Arial"/>
              </a:rPr>
              <a:t>Khuyến khích tính sáng tạo</a:t>
            </a:r>
            <a:r>
              <a:rPr lang="en-US" sz="1400">
                <a:solidFill>
                  <a:srgbClr val="2C408A"/>
                </a:solidFill>
                <a:latin typeface="Arial"/>
                <a:ea typeface="Arial"/>
                <a:cs typeface="Arial"/>
                <a:sym typeface="Arial"/>
              </a:rPr>
              <a:t>: Với sự tự do về mã nguồn, các lập trình viên có thể phát triển các tính năng mới và cải thiện phần mềm hiện có mà không bị giới hạn bởi các rào cản bản quyền.</a:t>
            </a:r>
            <a:endParaRPr sz="1400">
              <a:solidFill>
                <a:srgbClr val="2C408A"/>
              </a:solidFill>
              <a:latin typeface="Arial"/>
              <a:ea typeface="Arial"/>
              <a:cs typeface="Arial"/>
              <a:sym typeface="Arial"/>
            </a:endParaRPr>
          </a:p>
        </p:txBody>
      </p:sp>
      <p:sp>
        <p:nvSpPr>
          <p:cNvPr id="167" name="Google Shape;167;p6"/>
          <p:cNvSpPr txBox="1"/>
          <p:nvPr/>
        </p:nvSpPr>
        <p:spPr>
          <a:xfrm>
            <a:off x="6662611" y="4181797"/>
            <a:ext cx="1811933" cy="389374"/>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Tác Động Toàn Cầu:</a:t>
            </a:r>
            <a:endParaRPr sz="1400">
              <a:solidFill>
                <a:schemeClr val="lt1"/>
              </a:solidFill>
              <a:latin typeface="Arial"/>
              <a:ea typeface="Arial"/>
              <a:cs typeface="Arial"/>
              <a:sym typeface="Arial"/>
            </a:endParaRPr>
          </a:p>
        </p:txBody>
      </p:sp>
      <p:sp>
        <p:nvSpPr>
          <p:cNvPr id="168" name="Google Shape;168;p6"/>
          <p:cNvSpPr txBox="1"/>
          <p:nvPr/>
        </p:nvSpPr>
        <p:spPr>
          <a:xfrm>
            <a:off x="6515102" y="4571171"/>
            <a:ext cx="4805669" cy="1104410"/>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lang="en-US" sz="1400">
                <a:solidFill>
                  <a:srgbClr val="2C408A"/>
                </a:solidFill>
                <a:latin typeface="Arial"/>
                <a:ea typeface="Arial"/>
                <a:cs typeface="Arial"/>
                <a:sym typeface="Arial"/>
              </a:rPr>
              <a:t>Phần mềm nguồn mở đã </a:t>
            </a:r>
            <a:r>
              <a:rPr b="1" lang="en-US" sz="1400">
                <a:solidFill>
                  <a:srgbClr val="2C408A"/>
                </a:solidFill>
                <a:latin typeface="Arial"/>
                <a:ea typeface="Arial"/>
                <a:cs typeface="Arial"/>
                <a:sym typeface="Arial"/>
              </a:rPr>
              <a:t>thay đổi cách mà công nghệ được phát triển và sử dụng</a:t>
            </a:r>
            <a:r>
              <a:rPr lang="en-US" sz="1400">
                <a:solidFill>
                  <a:srgbClr val="2C408A"/>
                </a:solidFill>
                <a:latin typeface="Arial"/>
                <a:ea typeface="Arial"/>
                <a:cs typeface="Arial"/>
                <a:sym typeface="Arial"/>
              </a:rPr>
              <a:t>, làm cho nhiều công nghệ tiên tiến trở nên dễ tiếp cận hơn cho mọi người, từ các doanh nghiệp lớn đến các dự án khởi nghiệp và cá nhân.</a:t>
            </a:r>
            <a:endParaRPr sz="1400">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图表&#10;&#10;描述已自动生成" id="173" name="Google Shape;173;p7"/>
          <p:cNvPicPr preferRelativeResize="0"/>
          <p:nvPr/>
        </p:nvPicPr>
        <p:blipFill rotWithShape="1">
          <a:blip r:embed="rId3">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174" name="Google Shape;174;p7"/>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2C408A"/>
              </a:solidFill>
              <a:latin typeface="Noto Sans"/>
              <a:ea typeface="Noto Sans"/>
              <a:cs typeface="Noto Sans"/>
              <a:sym typeface="Noto Sans"/>
            </a:endParaRPr>
          </a:p>
        </p:txBody>
      </p:sp>
      <p:sp>
        <p:nvSpPr>
          <p:cNvPr id="175" name="Google Shape;175;p7"/>
          <p:cNvSpPr/>
          <p:nvPr/>
        </p:nvSpPr>
        <p:spPr>
          <a:xfrm>
            <a:off x="1018738" y="2476001"/>
            <a:ext cx="4625134" cy="2874215"/>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C408A"/>
              </a:solidFill>
              <a:latin typeface="Arial"/>
              <a:ea typeface="Arial"/>
              <a:cs typeface="Arial"/>
              <a:sym typeface="Arial"/>
            </a:endParaRPr>
          </a:p>
        </p:txBody>
      </p:sp>
      <p:pic>
        <p:nvPicPr>
          <p:cNvPr descr="毕业帽 纯色填充" id="176" name="Google Shape;176;p7"/>
          <p:cNvPicPr preferRelativeResize="0"/>
          <p:nvPr/>
        </p:nvPicPr>
        <p:blipFill rotWithShape="1">
          <a:blip r:embed="rId4">
            <a:alphaModFix/>
          </a:blip>
          <a:srcRect b="0" l="0" r="0" t="0"/>
          <a:stretch/>
        </p:blipFill>
        <p:spPr>
          <a:xfrm>
            <a:off x="597243" y="318545"/>
            <a:ext cx="842990" cy="842990"/>
          </a:xfrm>
          <a:prstGeom prst="rect">
            <a:avLst/>
          </a:prstGeom>
          <a:noFill/>
          <a:ln>
            <a:noFill/>
          </a:ln>
        </p:spPr>
      </p:pic>
      <p:pic>
        <p:nvPicPr>
          <p:cNvPr id="177" name="Google Shape;177;p7"/>
          <p:cNvPicPr preferRelativeResize="0"/>
          <p:nvPr/>
        </p:nvPicPr>
        <p:blipFill rotWithShape="1">
          <a:blip r:embed="rId5">
            <a:alphaModFix/>
          </a:blip>
          <a:srcRect b="850" l="0" r="0" t="851"/>
          <a:stretch/>
        </p:blipFill>
        <p:spPr>
          <a:xfrm>
            <a:off x="1440233" y="2009761"/>
            <a:ext cx="4384174" cy="2874215"/>
          </a:xfrm>
          <a:prstGeom prst="rect">
            <a:avLst/>
          </a:prstGeom>
          <a:noFill/>
          <a:ln>
            <a:noFill/>
          </a:ln>
        </p:spPr>
      </p:pic>
      <p:sp>
        <p:nvSpPr>
          <p:cNvPr id="178" name="Google Shape;178;p7"/>
          <p:cNvSpPr txBox="1"/>
          <p:nvPr/>
        </p:nvSpPr>
        <p:spPr>
          <a:xfrm>
            <a:off x="6646265" y="1994941"/>
            <a:ext cx="1811933" cy="369332"/>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Linux là gì?</a:t>
            </a:r>
            <a:r>
              <a:rPr lang="en-US" sz="1400">
                <a:solidFill>
                  <a:srgbClr val="2C408A"/>
                </a:solidFill>
                <a:latin typeface="Arial"/>
                <a:ea typeface="Arial"/>
                <a:cs typeface="Arial"/>
                <a:sym typeface="Arial"/>
              </a:rPr>
              <a:t>:</a:t>
            </a:r>
            <a:endParaRPr sz="1400">
              <a:solidFill>
                <a:srgbClr val="2C408A"/>
              </a:solidFill>
              <a:latin typeface="Noto Sans"/>
              <a:ea typeface="Noto Sans"/>
              <a:cs typeface="Noto Sans"/>
              <a:sym typeface="Noto Sans"/>
            </a:endParaRPr>
          </a:p>
        </p:txBody>
      </p:sp>
      <p:sp>
        <p:nvSpPr>
          <p:cNvPr id="179" name="Google Shape;179;p7"/>
          <p:cNvSpPr txBox="1"/>
          <p:nvPr/>
        </p:nvSpPr>
        <p:spPr>
          <a:xfrm>
            <a:off x="6515102" y="2476002"/>
            <a:ext cx="4805669" cy="1104410"/>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b="1" lang="en-US" sz="1400">
                <a:solidFill>
                  <a:srgbClr val="2C408A"/>
                </a:solidFill>
                <a:latin typeface="Times New Roman"/>
                <a:ea typeface="Times New Roman"/>
                <a:cs typeface="Times New Roman"/>
                <a:sym typeface="Times New Roman"/>
              </a:rPr>
              <a:t>Linux</a:t>
            </a:r>
            <a:r>
              <a:rPr lang="en-US" sz="1400">
                <a:solidFill>
                  <a:srgbClr val="2C408A"/>
                </a:solidFill>
                <a:latin typeface="Times New Roman"/>
                <a:ea typeface="Times New Roman"/>
                <a:cs typeface="Times New Roman"/>
                <a:sym typeface="Times New Roman"/>
              </a:rPr>
              <a:t> là một </a:t>
            </a:r>
            <a:r>
              <a:rPr b="1" lang="en-US" sz="1400">
                <a:solidFill>
                  <a:srgbClr val="2C408A"/>
                </a:solidFill>
                <a:latin typeface="Times New Roman"/>
                <a:ea typeface="Times New Roman"/>
                <a:cs typeface="Times New Roman"/>
                <a:sym typeface="Times New Roman"/>
              </a:rPr>
              <a:t>hệ điều hành nguồn mở</a:t>
            </a:r>
            <a:r>
              <a:rPr lang="en-US" sz="1400">
                <a:solidFill>
                  <a:srgbClr val="2C408A"/>
                </a:solidFill>
                <a:latin typeface="Times New Roman"/>
                <a:ea typeface="Times New Roman"/>
                <a:cs typeface="Times New Roman"/>
                <a:sym typeface="Times New Roman"/>
              </a:rPr>
              <a:t> có </a:t>
            </a:r>
            <a:r>
              <a:rPr b="1" lang="en-US" sz="1400">
                <a:solidFill>
                  <a:srgbClr val="2C408A"/>
                </a:solidFill>
                <a:latin typeface="Times New Roman"/>
                <a:ea typeface="Times New Roman"/>
                <a:cs typeface="Times New Roman"/>
                <a:sym typeface="Times New Roman"/>
              </a:rPr>
              <a:t>độ tin cậy và bảo mật cao</a:t>
            </a:r>
            <a:r>
              <a:rPr lang="en-US" sz="1400">
                <a:solidFill>
                  <a:srgbClr val="2C408A"/>
                </a:solidFill>
                <a:latin typeface="Times New Roman"/>
                <a:ea typeface="Times New Roman"/>
                <a:cs typeface="Times New Roman"/>
                <a:sym typeface="Times New Roman"/>
              </a:rPr>
              <a:t>.</a:t>
            </a:r>
            <a:endParaRPr sz="1400">
              <a:solidFill>
                <a:srgbClr val="2C408A"/>
              </a:solidFill>
              <a:latin typeface="Times New Roman"/>
              <a:ea typeface="Times New Roman"/>
              <a:cs typeface="Times New Roman"/>
              <a:sym typeface="Times New Roman"/>
            </a:endParaRPr>
          </a:p>
          <a:p>
            <a:pPr indent="0" lvl="0" marL="0" marR="0" rtl="0" algn="l">
              <a:lnSpc>
                <a:spcPct val="114000"/>
              </a:lnSpc>
              <a:spcBef>
                <a:spcPts val="0"/>
              </a:spcBef>
              <a:spcAft>
                <a:spcPts val="0"/>
              </a:spcAft>
              <a:buNone/>
            </a:pPr>
            <a:r>
              <a:t/>
            </a:r>
            <a:endParaRPr sz="1400">
              <a:solidFill>
                <a:srgbClr val="2C408A"/>
              </a:solidFill>
              <a:latin typeface="Times New Roman"/>
              <a:ea typeface="Times New Roman"/>
              <a:cs typeface="Times New Roman"/>
              <a:sym typeface="Times New Roman"/>
            </a:endParaRPr>
          </a:p>
          <a:p>
            <a:pPr indent="0" lvl="0" marL="0" marR="0" rtl="0" algn="l">
              <a:lnSpc>
                <a:spcPct val="114000"/>
              </a:lnSpc>
              <a:spcBef>
                <a:spcPts val="0"/>
              </a:spcBef>
              <a:spcAft>
                <a:spcPts val="0"/>
              </a:spcAft>
              <a:buNone/>
            </a:pPr>
            <a:r>
              <a:rPr lang="en-US" sz="1400">
                <a:solidFill>
                  <a:srgbClr val="2C408A"/>
                </a:solidFill>
                <a:latin typeface="Times New Roman"/>
                <a:ea typeface="Times New Roman"/>
                <a:cs typeface="Times New Roman"/>
                <a:sym typeface="Times New Roman"/>
              </a:rPr>
              <a:t>Linux được sử dụng rộng rãi trong các hệ thống </a:t>
            </a:r>
            <a:r>
              <a:rPr b="1" lang="en-US" sz="1400">
                <a:solidFill>
                  <a:srgbClr val="2C408A"/>
                </a:solidFill>
                <a:latin typeface="Times New Roman"/>
                <a:ea typeface="Times New Roman"/>
                <a:cs typeface="Times New Roman"/>
                <a:sym typeface="Times New Roman"/>
              </a:rPr>
              <a:t>máy chủ</a:t>
            </a:r>
            <a:r>
              <a:rPr lang="en-US" sz="1400">
                <a:solidFill>
                  <a:srgbClr val="2C408A"/>
                </a:solidFill>
                <a:latin typeface="Times New Roman"/>
                <a:ea typeface="Times New Roman"/>
                <a:cs typeface="Times New Roman"/>
                <a:sym typeface="Times New Roman"/>
              </a:rPr>
              <a:t>, </a:t>
            </a:r>
            <a:r>
              <a:rPr b="1" lang="en-US" sz="1400">
                <a:solidFill>
                  <a:srgbClr val="2C408A"/>
                </a:solidFill>
                <a:latin typeface="Times New Roman"/>
                <a:ea typeface="Times New Roman"/>
                <a:cs typeface="Times New Roman"/>
                <a:sym typeface="Times New Roman"/>
              </a:rPr>
              <a:t>máy tính cá nhân</a:t>
            </a:r>
            <a:r>
              <a:rPr lang="en-US" sz="1400">
                <a:solidFill>
                  <a:srgbClr val="2C408A"/>
                </a:solidFill>
                <a:latin typeface="Times New Roman"/>
                <a:ea typeface="Times New Roman"/>
                <a:cs typeface="Times New Roman"/>
                <a:sym typeface="Times New Roman"/>
              </a:rPr>
              <a:t>, và </a:t>
            </a:r>
            <a:r>
              <a:rPr b="1" lang="en-US" sz="1400">
                <a:solidFill>
                  <a:srgbClr val="2C408A"/>
                </a:solidFill>
                <a:latin typeface="Times New Roman"/>
                <a:ea typeface="Times New Roman"/>
                <a:cs typeface="Times New Roman"/>
                <a:sym typeface="Times New Roman"/>
              </a:rPr>
              <a:t>thiết bị nhúng</a:t>
            </a:r>
            <a:r>
              <a:rPr lang="en-US" sz="1400">
                <a:solidFill>
                  <a:srgbClr val="2C408A"/>
                </a:solidFill>
                <a:latin typeface="Times New Roman"/>
                <a:ea typeface="Times New Roman"/>
                <a:cs typeface="Times New Roman"/>
                <a:sym typeface="Times New Roman"/>
              </a:rPr>
              <a:t>.</a:t>
            </a:r>
            <a:endParaRPr sz="1400">
              <a:solidFill>
                <a:srgbClr val="2C408A"/>
              </a:solidFill>
              <a:latin typeface="Times New Roman"/>
              <a:ea typeface="Times New Roman"/>
              <a:cs typeface="Times New Roman"/>
              <a:sym typeface="Times New Roman"/>
            </a:endParaRPr>
          </a:p>
        </p:txBody>
      </p:sp>
      <p:sp>
        <p:nvSpPr>
          <p:cNvPr id="180" name="Google Shape;180;p7"/>
          <p:cNvSpPr txBox="1"/>
          <p:nvPr/>
        </p:nvSpPr>
        <p:spPr>
          <a:xfrm>
            <a:off x="6662612" y="3748494"/>
            <a:ext cx="1811933" cy="389374"/>
          </a:xfrm>
          <a:prstGeom prst="rect">
            <a:avLst/>
          </a:prstGeom>
          <a:gradFill>
            <a:gsLst>
              <a:gs pos="0">
                <a:srgbClr val="4BE9DD"/>
              </a:gs>
              <a:gs pos="33000">
                <a:srgbClr val="43BDFD"/>
              </a:gs>
              <a:gs pos="84000">
                <a:srgbClr val="E18BF2"/>
              </a:gs>
              <a:gs pos="100000">
                <a:srgbClr val="E18BF2"/>
              </a:gs>
            </a:gsLst>
            <a:lin ang="2700000" scaled="0"/>
          </a:gra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Ưu điểm của Linux</a:t>
            </a:r>
            <a:endParaRPr sz="1400">
              <a:solidFill>
                <a:srgbClr val="2C408A"/>
              </a:solidFill>
              <a:latin typeface="Noto Sans"/>
              <a:ea typeface="Noto Sans"/>
              <a:cs typeface="Noto Sans"/>
              <a:sym typeface="Noto Sans"/>
            </a:endParaRPr>
          </a:p>
        </p:txBody>
      </p:sp>
      <p:sp>
        <p:nvSpPr>
          <p:cNvPr id="181" name="Google Shape;181;p7"/>
          <p:cNvSpPr txBox="1"/>
          <p:nvPr/>
        </p:nvSpPr>
        <p:spPr>
          <a:xfrm>
            <a:off x="6515102" y="4278936"/>
            <a:ext cx="4805669" cy="2027735"/>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None/>
            </a:pPr>
            <a:r>
              <a:rPr b="1" lang="en-US" sz="1400">
                <a:solidFill>
                  <a:srgbClr val="2C408A"/>
                </a:solidFill>
                <a:latin typeface="Arial"/>
                <a:ea typeface="Arial"/>
                <a:cs typeface="Arial"/>
                <a:sym typeface="Arial"/>
              </a:rPr>
              <a:t>Bảo mật cao</a:t>
            </a:r>
            <a:r>
              <a:rPr lang="en-US" sz="1400">
                <a:solidFill>
                  <a:srgbClr val="2C408A"/>
                </a:solidFill>
                <a:latin typeface="Arial"/>
                <a:ea typeface="Arial"/>
                <a:cs typeface="Arial"/>
                <a:sym typeface="Arial"/>
              </a:rPr>
              <a:t>: Linux được thiết kế với các tính năng bảo mật mạnh mẽ, giúp giảm thiểu rủi ro từ các cuộc tấn công mạng.</a:t>
            </a:r>
            <a:endParaRPr/>
          </a:p>
          <a:p>
            <a:pPr indent="0" lvl="0" marL="0" marR="0" rtl="0" algn="l">
              <a:lnSpc>
                <a:spcPct val="114000"/>
              </a:lnSpc>
              <a:spcBef>
                <a:spcPts val="0"/>
              </a:spcBef>
              <a:spcAft>
                <a:spcPts val="0"/>
              </a:spcAft>
              <a:buNone/>
            </a:pPr>
            <a:r>
              <a:rPr b="1" lang="en-US" sz="1400">
                <a:solidFill>
                  <a:srgbClr val="2C408A"/>
                </a:solidFill>
                <a:latin typeface="Arial"/>
                <a:ea typeface="Arial"/>
                <a:cs typeface="Arial"/>
                <a:sym typeface="Arial"/>
              </a:rPr>
              <a:t>Nhẹ nhàng và linh hoạt</a:t>
            </a:r>
            <a:r>
              <a:rPr lang="en-US" sz="1400">
                <a:solidFill>
                  <a:srgbClr val="2C408A"/>
                </a:solidFill>
                <a:latin typeface="Arial"/>
                <a:ea typeface="Arial"/>
                <a:cs typeface="Arial"/>
                <a:sym typeface="Arial"/>
              </a:rPr>
              <a:t>: Linux hoạt động hiệu quả trên cả phần cứng cũ, giúp tiết kiệm tài nguyên.</a:t>
            </a:r>
            <a:endParaRPr sz="1400">
              <a:solidFill>
                <a:srgbClr val="2C408A"/>
              </a:solidFill>
              <a:latin typeface="Arial"/>
              <a:ea typeface="Arial"/>
              <a:cs typeface="Arial"/>
              <a:sym typeface="Arial"/>
            </a:endParaRPr>
          </a:p>
          <a:p>
            <a:pPr indent="0" lvl="0" marL="0" marR="0" rtl="0" algn="l">
              <a:lnSpc>
                <a:spcPct val="114000"/>
              </a:lnSpc>
              <a:spcBef>
                <a:spcPts val="0"/>
              </a:spcBef>
              <a:spcAft>
                <a:spcPts val="0"/>
              </a:spcAft>
              <a:buNone/>
            </a:pPr>
            <a:r>
              <a:t/>
            </a:r>
            <a:endParaRPr sz="1400">
              <a:solidFill>
                <a:srgbClr val="2C408A"/>
              </a:solidFill>
              <a:latin typeface="Arial"/>
              <a:ea typeface="Arial"/>
              <a:cs typeface="Arial"/>
              <a:sym typeface="Arial"/>
            </a:endParaRPr>
          </a:p>
          <a:p>
            <a:pPr indent="0" lvl="0" marL="0" marR="0" rtl="0" algn="l">
              <a:lnSpc>
                <a:spcPct val="114000"/>
              </a:lnSpc>
              <a:spcBef>
                <a:spcPts val="0"/>
              </a:spcBef>
              <a:spcAft>
                <a:spcPts val="0"/>
              </a:spcAft>
              <a:buNone/>
            </a:pPr>
            <a:r>
              <a:rPr b="1" lang="en-US" sz="1400">
                <a:solidFill>
                  <a:srgbClr val="2C408A"/>
                </a:solidFill>
                <a:latin typeface="Arial"/>
                <a:ea typeface="Arial"/>
                <a:cs typeface="Arial"/>
                <a:sym typeface="Arial"/>
              </a:rPr>
              <a:t>Khả năng tùy biến</a:t>
            </a:r>
            <a:r>
              <a:rPr lang="en-US" sz="1400">
                <a:solidFill>
                  <a:srgbClr val="2C408A"/>
                </a:solidFill>
                <a:latin typeface="Arial"/>
                <a:ea typeface="Arial"/>
                <a:cs typeface="Arial"/>
                <a:sym typeface="Arial"/>
              </a:rPr>
              <a:t>: Người dùng có thể tùy chỉnh và tối ưu hóa hệ điều hành theo nhu cầu riêng.</a:t>
            </a:r>
            <a:endParaRPr sz="1400">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descr="图片包含 背景图案&#10;&#10;描述已自动生成" id="186" name="Google Shape;186;p8"/>
          <p:cNvPicPr preferRelativeResize="0"/>
          <p:nvPr/>
        </p:nvPicPr>
        <p:blipFill rotWithShape="1">
          <a:blip r:embed="rId4">
            <a:alphaModFix/>
          </a:blip>
          <a:srcRect b="0" l="0" r="46524" t="65555"/>
          <a:stretch/>
        </p:blipFill>
        <p:spPr>
          <a:xfrm>
            <a:off x="1" y="4241192"/>
            <a:ext cx="3530600" cy="2616808"/>
          </a:xfrm>
          <a:prstGeom prst="rect">
            <a:avLst/>
          </a:prstGeom>
          <a:noFill/>
          <a:ln>
            <a:noFill/>
          </a:ln>
        </p:spPr>
      </p:pic>
      <p:pic>
        <p:nvPicPr>
          <p:cNvPr descr="图片包含 背景图案&#10;&#10;描述已自动生成" id="187" name="Google Shape;187;p8"/>
          <p:cNvPicPr preferRelativeResize="0"/>
          <p:nvPr/>
        </p:nvPicPr>
        <p:blipFill rotWithShape="1">
          <a:blip r:embed="rId4">
            <a:alphaModFix/>
          </a:blip>
          <a:srcRect b="0" l="0" r="46524" t="65555"/>
          <a:stretch/>
        </p:blipFill>
        <p:spPr>
          <a:xfrm rot="10800000">
            <a:off x="8661400" y="0"/>
            <a:ext cx="3530600" cy="2616808"/>
          </a:xfrm>
          <a:prstGeom prst="rect">
            <a:avLst/>
          </a:prstGeom>
          <a:noFill/>
          <a:ln>
            <a:noFill/>
          </a:ln>
        </p:spPr>
      </p:pic>
      <p:sp>
        <p:nvSpPr>
          <p:cNvPr id="188" name="Google Shape;188;p8"/>
          <p:cNvSpPr/>
          <p:nvPr/>
        </p:nvSpPr>
        <p:spPr>
          <a:xfrm>
            <a:off x="3340098" y="673099"/>
            <a:ext cx="5511804" cy="5511802"/>
          </a:xfrm>
          <a:prstGeom prst="ellipse">
            <a:avLst/>
          </a:prstGeom>
          <a:solidFill>
            <a:schemeClr val="l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8"/>
          <p:cNvSpPr/>
          <p:nvPr/>
        </p:nvSpPr>
        <p:spPr>
          <a:xfrm>
            <a:off x="3757027" y="1090027"/>
            <a:ext cx="4677947" cy="4677947"/>
          </a:xfrm>
          <a:prstGeom prst="ellipse">
            <a:avLst/>
          </a:prstGeom>
          <a:solidFill>
            <a:srgbClr val="E8EBF7">
              <a:alpha val="2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8"/>
          <p:cNvSpPr/>
          <p:nvPr/>
        </p:nvSpPr>
        <p:spPr>
          <a:xfrm>
            <a:off x="3933741" y="1266741"/>
            <a:ext cx="4324519" cy="4324519"/>
          </a:xfrm>
          <a:prstGeom prst="ellipse">
            <a:avLst/>
          </a:pr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8"/>
          <p:cNvSpPr txBox="1"/>
          <p:nvPr/>
        </p:nvSpPr>
        <p:spPr>
          <a:xfrm>
            <a:off x="3901595" y="3385655"/>
            <a:ext cx="4388811" cy="699473"/>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Autofit/>
          </a:bodyPr>
          <a:lstStyle/>
          <a:p>
            <a:pPr indent="0" lvl="0" marL="0" marR="0" rtl="0" algn="ctr">
              <a:lnSpc>
                <a:spcPct val="114000"/>
              </a:lnSpc>
              <a:spcBef>
                <a:spcPts val="0"/>
              </a:spcBef>
              <a:spcAft>
                <a:spcPts val="0"/>
              </a:spcAft>
              <a:buNone/>
            </a:pPr>
            <a:r>
              <a:rPr lang="en-US" sz="2400">
                <a:solidFill>
                  <a:schemeClr val="lt2"/>
                </a:solidFill>
                <a:latin typeface="Arial"/>
                <a:ea typeface="Arial"/>
                <a:cs typeface="Arial"/>
                <a:sym typeface="Arial"/>
              </a:rPr>
              <a:t>Đặc Điểm Chính của Phần Mềm Nguồn Mở</a:t>
            </a:r>
            <a:endParaRPr sz="2400">
              <a:solidFill>
                <a:schemeClr val="lt2"/>
              </a:solidFill>
              <a:latin typeface="Noto Sans"/>
              <a:ea typeface="Noto Sans"/>
              <a:cs typeface="Noto Sans"/>
              <a:sym typeface="Noto Sans"/>
            </a:endParaRPr>
          </a:p>
        </p:txBody>
      </p:sp>
      <p:sp>
        <p:nvSpPr>
          <p:cNvPr id="192" name="Google Shape;192;p8"/>
          <p:cNvSpPr txBox="1"/>
          <p:nvPr/>
        </p:nvSpPr>
        <p:spPr>
          <a:xfrm>
            <a:off x="5200426" y="2105561"/>
            <a:ext cx="1791146" cy="1323439"/>
          </a:xfrm>
          <a:prstGeom prst="rect">
            <a:avLst/>
          </a:prstGeom>
          <a:noFill/>
          <a:ln>
            <a:noFill/>
          </a:ln>
          <a:effectLst>
            <a:outerShdw blurRad="50800" rotWithShape="0" algn="t" dir="5400000" dist="38100">
              <a:srgbClr val="2C408A">
                <a:alpha val="40000"/>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None/>
            </a:pPr>
            <a:r>
              <a:rPr b="1" lang="en-US" sz="8000">
                <a:solidFill>
                  <a:schemeClr val="lt1"/>
                </a:solidFill>
                <a:latin typeface="Noto Sans"/>
                <a:ea typeface="Noto Sans"/>
                <a:cs typeface="Noto Sans"/>
                <a:sym typeface="Noto Sans"/>
              </a:rPr>
              <a:t>02</a:t>
            </a:r>
            <a:endParaRPr b="1" sz="7200">
              <a:solidFill>
                <a:schemeClr val="lt1"/>
              </a:solidFill>
              <a:latin typeface="Arial"/>
              <a:ea typeface="Arial"/>
              <a:cs typeface="Arial"/>
              <a:sym typeface="Arial"/>
            </a:endParaRPr>
          </a:p>
        </p:txBody>
      </p:sp>
    </p:spTree>
  </p:cSld>
  <p:clrMapOvr>
    <a:masterClrMapping/>
  </p:clrMapOvr>
  <p:transition spd="slow" p14:dur="1500">
    <p:random/>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9"/>
          <p:cNvPicPr preferRelativeResize="0"/>
          <p:nvPr/>
        </p:nvPicPr>
        <p:blipFill rotWithShape="1">
          <a:blip r:embed="rId3">
            <a:alphaModFix/>
          </a:blip>
          <a:srcRect b="9610" l="0" r="0" t="9611"/>
          <a:stretch/>
        </p:blipFill>
        <p:spPr>
          <a:xfrm>
            <a:off x="4654526" y="2109412"/>
            <a:ext cx="3087696" cy="1662114"/>
          </a:xfrm>
          <a:prstGeom prst="parallelogram">
            <a:avLst>
              <a:gd fmla="val 16609" name="adj"/>
            </a:avLst>
          </a:prstGeom>
          <a:noFill/>
          <a:ln>
            <a:noFill/>
          </a:ln>
        </p:spPr>
      </p:pic>
      <p:pic>
        <p:nvPicPr>
          <p:cNvPr id="198" name="Google Shape;198;p9"/>
          <p:cNvPicPr preferRelativeResize="0"/>
          <p:nvPr/>
        </p:nvPicPr>
        <p:blipFill rotWithShape="1">
          <a:blip r:embed="rId4">
            <a:alphaModFix/>
          </a:blip>
          <a:srcRect b="9610" l="0" r="0" t="9611"/>
          <a:stretch/>
        </p:blipFill>
        <p:spPr>
          <a:xfrm>
            <a:off x="8409599" y="2109412"/>
            <a:ext cx="3087696" cy="1662114"/>
          </a:xfrm>
          <a:prstGeom prst="parallelogram">
            <a:avLst>
              <a:gd fmla="val 16609" name="adj"/>
            </a:avLst>
          </a:prstGeom>
          <a:noFill/>
          <a:ln>
            <a:noFill/>
          </a:ln>
        </p:spPr>
      </p:pic>
      <p:pic>
        <p:nvPicPr>
          <p:cNvPr descr="图表&#10;&#10;描述已自动生成" id="199" name="Google Shape;199;p9"/>
          <p:cNvPicPr preferRelativeResize="0"/>
          <p:nvPr/>
        </p:nvPicPr>
        <p:blipFill rotWithShape="1">
          <a:blip r:embed="rId5">
            <a:alphaModFix/>
          </a:blip>
          <a:srcRect b="920" l="0" r="0" t="0"/>
          <a:stretch/>
        </p:blipFill>
        <p:spPr>
          <a:xfrm rot="5400000">
            <a:off x="2652184" y="-2652182"/>
            <a:ext cx="6887629" cy="12192001"/>
          </a:xfrm>
          <a:custGeom>
            <a:rect b="b" l="l" r="r" t="t"/>
            <a:pathLst>
              <a:path extrusionOk="0" h="12192001" w="6887629">
                <a:moveTo>
                  <a:pt x="335879" y="11806989"/>
                </a:moveTo>
                <a:lnTo>
                  <a:pt x="6522116" y="11806989"/>
                </a:lnTo>
                <a:lnTo>
                  <a:pt x="6522116" y="385010"/>
                </a:lnTo>
                <a:lnTo>
                  <a:pt x="335879" y="385010"/>
                </a:lnTo>
                <a:close/>
                <a:moveTo>
                  <a:pt x="0" y="12192001"/>
                </a:moveTo>
                <a:lnTo>
                  <a:pt x="0" y="0"/>
                </a:lnTo>
                <a:lnTo>
                  <a:pt x="6887629" y="0"/>
                </a:lnTo>
                <a:lnTo>
                  <a:pt x="6887629" y="12192001"/>
                </a:lnTo>
                <a:close/>
              </a:path>
            </a:pathLst>
          </a:custGeom>
          <a:noFill/>
          <a:ln>
            <a:noFill/>
          </a:ln>
        </p:spPr>
      </p:pic>
      <p:sp>
        <p:nvSpPr>
          <p:cNvPr id="200" name="Google Shape;200;p9"/>
          <p:cNvSpPr txBox="1"/>
          <p:nvPr/>
        </p:nvSpPr>
        <p:spPr>
          <a:xfrm>
            <a:off x="1440233" y="509207"/>
            <a:ext cx="3030237" cy="4572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2400">
              <a:solidFill>
                <a:srgbClr val="0070C0"/>
              </a:solidFill>
              <a:latin typeface="Arial"/>
              <a:ea typeface="Arial"/>
              <a:cs typeface="Arial"/>
              <a:sym typeface="Arial"/>
            </a:endParaRPr>
          </a:p>
        </p:txBody>
      </p:sp>
      <p:pic>
        <p:nvPicPr>
          <p:cNvPr descr="毕业帽 纯色填充" id="201" name="Google Shape;201;p9"/>
          <p:cNvPicPr preferRelativeResize="0"/>
          <p:nvPr/>
        </p:nvPicPr>
        <p:blipFill rotWithShape="1">
          <a:blip r:embed="rId6">
            <a:alphaModFix/>
          </a:blip>
          <a:srcRect b="0" l="0" r="0" t="0"/>
          <a:stretch/>
        </p:blipFill>
        <p:spPr>
          <a:xfrm>
            <a:off x="597243" y="318545"/>
            <a:ext cx="842990" cy="842990"/>
          </a:xfrm>
          <a:prstGeom prst="rect">
            <a:avLst/>
          </a:prstGeom>
          <a:noFill/>
          <a:ln>
            <a:noFill/>
          </a:ln>
        </p:spPr>
      </p:pic>
      <p:pic>
        <p:nvPicPr>
          <p:cNvPr id="202" name="Google Shape;202;p9"/>
          <p:cNvPicPr preferRelativeResize="0"/>
          <p:nvPr/>
        </p:nvPicPr>
        <p:blipFill rotWithShape="1">
          <a:blip r:embed="rId7">
            <a:alphaModFix/>
          </a:blip>
          <a:srcRect b="47681" l="40063" r="3922" t="7071"/>
          <a:stretch/>
        </p:blipFill>
        <p:spPr>
          <a:xfrm>
            <a:off x="1040829" y="2109412"/>
            <a:ext cx="3087696" cy="1662114"/>
          </a:xfrm>
          <a:prstGeom prst="parallelogram">
            <a:avLst>
              <a:gd fmla="val 16609" name="adj"/>
            </a:avLst>
          </a:prstGeom>
          <a:noFill/>
          <a:ln>
            <a:noFill/>
          </a:ln>
        </p:spPr>
      </p:pic>
      <p:sp>
        <p:nvSpPr>
          <p:cNvPr id="203" name="Google Shape;203;p9"/>
          <p:cNvSpPr/>
          <p:nvPr/>
        </p:nvSpPr>
        <p:spPr>
          <a:xfrm>
            <a:off x="876300" y="2109412"/>
            <a:ext cx="1066800" cy="1662114"/>
          </a:xfrm>
          <a:custGeom>
            <a:rect b="b" l="l" r="r" t="t"/>
            <a:pathLst>
              <a:path extrusionOk="0" h="875" w="672">
                <a:moveTo>
                  <a:pt x="0" y="875"/>
                </a:moveTo>
                <a:lnTo>
                  <a:pt x="504" y="875"/>
                </a:lnTo>
                <a:lnTo>
                  <a:pt x="672" y="0"/>
                </a:lnTo>
                <a:lnTo>
                  <a:pt x="168" y="0"/>
                </a:lnTo>
                <a:lnTo>
                  <a:pt x="0" y="875"/>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04" name="Google Shape;204;p9"/>
          <p:cNvSpPr/>
          <p:nvPr/>
        </p:nvSpPr>
        <p:spPr>
          <a:xfrm>
            <a:off x="4551363" y="2109412"/>
            <a:ext cx="1065213" cy="1662114"/>
          </a:xfrm>
          <a:custGeom>
            <a:rect b="b" l="l" r="r" t="t"/>
            <a:pathLst>
              <a:path extrusionOk="0" h="875" w="671">
                <a:moveTo>
                  <a:pt x="0" y="875"/>
                </a:moveTo>
                <a:lnTo>
                  <a:pt x="504" y="875"/>
                </a:lnTo>
                <a:lnTo>
                  <a:pt x="671" y="0"/>
                </a:lnTo>
                <a:lnTo>
                  <a:pt x="168" y="0"/>
                </a:lnTo>
                <a:lnTo>
                  <a:pt x="0" y="875"/>
                </a:lnTo>
                <a:close/>
              </a:path>
            </a:pathLst>
          </a:custGeom>
          <a:gradFill>
            <a:gsLst>
              <a:gs pos="0">
                <a:srgbClr val="4BE9DD"/>
              </a:gs>
              <a:gs pos="17000">
                <a:srgbClr val="4BE9DD"/>
              </a:gs>
              <a:gs pos="75000">
                <a:srgbClr val="6B43FF"/>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05" name="Google Shape;205;p9"/>
          <p:cNvSpPr/>
          <p:nvPr/>
        </p:nvSpPr>
        <p:spPr>
          <a:xfrm>
            <a:off x="8226425" y="2109412"/>
            <a:ext cx="1065213" cy="1662114"/>
          </a:xfrm>
          <a:custGeom>
            <a:rect b="b" l="l" r="r" t="t"/>
            <a:pathLst>
              <a:path extrusionOk="0" h="875" w="671">
                <a:moveTo>
                  <a:pt x="0" y="875"/>
                </a:moveTo>
                <a:lnTo>
                  <a:pt x="503" y="875"/>
                </a:lnTo>
                <a:lnTo>
                  <a:pt x="671" y="0"/>
                </a:lnTo>
                <a:lnTo>
                  <a:pt x="168" y="0"/>
                </a:lnTo>
                <a:lnTo>
                  <a:pt x="0" y="875"/>
                </a:lnTo>
                <a:close/>
              </a:path>
            </a:pathLst>
          </a:custGeom>
          <a:gradFill>
            <a:gsLst>
              <a:gs pos="0">
                <a:srgbClr val="4BE9DD"/>
              </a:gs>
              <a:gs pos="33000">
                <a:srgbClr val="43BDFD"/>
              </a:gs>
              <a:gs pos="84000">
                <a:srgbClr val="E18BF2"/>
              </a:gs>
              <a:gs pos="100000">
                <a:srgbClr val="E18BF2"/>
              </a:gs>
            </a:gsLst>
            <a:lin ang="2700000" scaled="0"/>
          </a:grad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t/>
            </a:r>
            <a:endParaRPr b="1" sz="3200">
              <a:solidFill>
                <a:schemeClr val="lt1"/>
              </a:solidFill>
              <a:latin typeface="Arial"/>
              <a:ea typeface="Arial"/>
              <a:cs typeface="Arial"/>
              <a:sym typeface="Arial"/>
            </a:endParaRPr>
          </a:p>
        </p:txBody>
      </p:sp>
      <p:sp>
        <p:nvSpPr>
          <p:cNvPr id="206" name="Google Shape;206;p9"/>
          <p:cNvSpPr txBox="1"/>
          <p:nvPr/>
        </p:nvSpPr>
        <p:spPr>
          <a:xfrm>
            <a:off x="1123615" y="3869853"/>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Arial"/>
                <a:ea typeface="Arial"/>
                <a:cs typeface="Arial"/>
                <a:sym typeface="Arial"/>
              </a:rPr>
              <a:t>Mã nguồn công khai</a:t>
            </a:r>
            <a:r>
              <a:rPr lang="en-US" sz="1600">
                <a:solidFill>
                  <a:schemeClr val="dk1"/>
                </a:solidFill>
                <a:latin typeface="Arial"/>
                <a:ea typeface="Arial"/>
                <a:cs typeface="Arial"/>
                <a:sym typeface="Arial"/>
              </a:rPr>
              <a:t>:</a:t>
            </a:r>
            <a:endParaRPr b="1" sz="1700">
              <a:solidFill>
                <a:srgbClr val="413393"/>
              </a:solidFill>
              <a:latin typeface="Arial"/>
              <a:ea typeface="Arial"/>
              <a:cs typeface="Arial"/>
              <a:sym typeface="Arial"/>
            </a:endParaRPr>
          </a:p>
        </p:txBody>
      </p:sp>
      <p:sp>
        <p:nvSpPr>
          <p:cNvPr id="207" name="Google Shape;207;p9"/>
          <p:cNvSpPr txBox="1"/>
          <p:nvPr/>
        </p:nvSpPr>
        <p:spPr>
          <a:xfrm>
            <a:off x="665147" y="4322205"/>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600">
                <a:solidFill>
                  <a:srgbClr val="2C408A"/>
                </a:solidFill>
                <a:latin typeface="Arial"/>
                <a:ea typeface="Arial"/>
                <a:cs typeface="Arial"/>
                <a:sym typeface="Arial"/>
              </a:rPr>
              <a:t>Người dùng có thể xem, chỉnh sửa và phân phối mã nguồn của phần mềm.</a:t>
            </a:r>
            <a:endParaRPr sz="1600">
              <a:solidFill>
                <a:srgbClr val="2C408A"/>
              </a:solidFill>
              <a:latin typeface="Arial"/>
              <a:ea typeface="Arial"/>
              <a:cs typeface="Arial"/>
              <a:sym typeface="Arial"/>
            </a:endParaRPr>
          </a:p>
        </p:txBody>
      </p:sp>
      <p:sp>
        <p:nvSpPr>
          <p:cNvPr id="208" name="Google Shape;208;p9"/>
          <p:cNvSpPr txBox="1"/>
          <p:nvPr/>
        </p:nvSpPr>
        <p:spPr>
          <a:xfrm>
            <a:off x="5018837" y="3869852"/>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Arial"/>
                <a:ea typeface="Arial"/>
                <a:cs typeface="Arial"/>
                <a:sym typeface="Arial"/>
              </a:rPr>
              <a:t>Tự do sử dụng</a:t>
            </a:r>
            <a:endParaRPr b="1" sz="1700">
              <a:solidFill>
                <a:srgbClr val="2C408A"/>
              </a:solidFill>
              <a:latin typeface="Arial"/>
              <a:ea typeface="Arial"/>
              <a:cs typeface="Arial"/>
              <a:sym typeface="Arial"/>
            </a:endParaRPr>
          </a:p>
        </p:txBody>
      </p:sp>
      <p:sp>
        <p:nvSpPr>
          <p:cNvPr id="209" name="Google Shape;209;p9"/>
          <p:cNvSpPr txBox="1"/>
          <p:nvPr/>
        </p:nvSpPr>
        <p:spPr>
          <a:xfrm>
            <a:off x="4436352" y="4331452"/>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600">
                <a:solidFill>
                  <a:srgbClr val="2C408A"/>
                </a:solidFill>
                <a:latin typeface="Arial"/>
                <a:ea typeface="Arial"/>
                <a:cs typeface="Arial"/>
                <a:sym typeface="Arial"/>
              </a:rPr>
              <a:t>Người dùng có quyền tự do tải về, cài đặt và sử dụng phần mềm mà không phải trả phí.</a:t>
            </a:r>
            <a:endParaRPr sz="1600">
              <a:solidFill>
                <a:srgbClr val="2C408A"/>
              </a:solidFill>
              <a:latin typeface="Arial"/>
              <a:ea typeface="Arial"/>
              <a:cs typeface="Arial"/>
              <a:sym typeface="Arial"/>
            </a:endParaRPr>
          </a:p>
        </p:txBody>
      </p:sp>
      <p:sp>
        <p:nvSpPr>
          <p:cNvPr id="210" name="Google Shape;210;p9"/>
          <p:cNvSpPr txBox="1"/>
          <p:nvPr/>
        </p:nvSpPr>
        <p:spPr>
          <a:xfrm>
            <a:off x="8605418" y="3859479"/>
            <a:ext cx="1638970" cy="354025"/>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2C408A"/>
              </a:buClr>
              <a:buSzPts val="1600"/>
              <a:buFont typeface="Arial"/>
              <a:buNone/>
            </a:pPr>
            <a:r>
              <a:rPr b="1" lang="en-US" sz="1600">
                <a:solidFill>
                  <a:srgbClr val="2C408A"/>
                </a:solidFill>
                <a:latin typeface="Arial"/>
                <a:ea typeface="Arial"/>
                <a:cs typeface="Arial"/>
                <a:sym typeface="Arial"/>
              </a:rPr>
              <a:t>Phát triển cộng đồng</a:t>
            </a:r>
            <a:endParaRPr b="1" sz="1700">
              <a:solidFill>
                <a:srgbClr val="2C408A"/>
              </a:solidFill>
              <a:latin typeface="Arial"/>
              <a:ea typeface="Arial"/>
              <a:cs typeface="Arial"/>
              <a:sym typeface="Arial"/>
            </a:endParaRPr>
          </a:p>
        </p:txBody>
      </p:sp>
      <p:sp>
        <p:nvSpPr>
          <p:cNvPr id="211" name="Google Shape;211;p9"/>
          <p:cNvSpPr txBox="1"/>
          <p:nvPr/>
        </p:nvSpPr>
        <p:spPr>
          <a:xfrm>
            <a:off x="8093952" y="4377537"/>
            <a:ext cx="3106057" cy="327897"/>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None/>
            </a:pPr>
            <a:r>
              <a:rPr lang="en-US" sz="1600">
                <a:solidFill>
                  <a:srgbClr val="2C408A"/>
                </a:solidFill>
                <a:latin typeface="Arial"/>
                <a:ea typeface="Arial"/>
                <a:cs typeface="Arial"/>
                <a:sym typeface="Arial"/>
              </a:rPr>
              <a:t>Phần mềm thường được phát triển và duy trì bởi cộng đồng, cho phép mọi người cùng đóng góp và cải tiến..</a:t>
            </a:r>
            <a:endParaRPr sz="1600">
              <a:solidFill>
                <a:srgbClr val="2C408A"/>
              </a:solidFill>
              <a:latin typeface="Arial"/>
              <a:ea typeface="Arial"/>
              <a:cs typeface="Arial"/>
              <a:sym typeface="Arial"/>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300"/>
                                        <p:tgtEl>
                                          <p:spTgt spid="203"/>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300"/>
                                        <p:tgtEl>
                                          <p:spTgt spid="204"/>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00"/>
                                        <p:tgtEl>
                                          <p:spTgt spid="20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par>
                                <p:cTn fill="hold" nodeType="with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300"/>
                                        <p:tgtEl>
                                          <p:spTgt spid="208"/>
                                        </p:tgtEl>
                                      </p:cBhvr>
                                    </p:animEffect>
                                  </p:childTnLst>
                                </p:cTn>
                              </p:par>
                              <p:par>
                                <p:cTn fill="hold" nodeType="with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ppt_y</p:attrName>
                                        </p:attrNameLst>
                                      </p:cBhvr>
                                      <p:tavLst>
                                        <p:tav fmla="" tm="0">
                                          <p:val>
                                            <p:strVal val="#ppt_y+1"/>
                                          </p:val>
                                        </p:tav>
                                        <p:tav fmla="" tm="100000">
                                          <p:val>
                                            <p:strVal val="#ppt_y"/>
                                          </p:val>
                                        </p:tav>
                                      </p:tavLst>
                                    </p:anim>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300"/>
                                        <p:tgtEl>
                                          <p:spTgt spid="210"/>
                                        </p:tgtEl>
                                      </p:cBhvr>
                                    </p:animEffect>
                                  </p:childTnLst>
                                </p:cTn>
                              </p:par>
                              <p:par>
                                <p:cTn fill="hold" nodeType="with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778495"/>
      </a:dk2>
      <a:lt2>
        <a:srgbClr val="F0F0F0"/>
      </a:lt2>
      <a:accent1>
        <a:srgbClr val="7F6AA0"/>
      </a:accent1>
      <a:accent2>
        <a:srgbClr val="B4ACE2"/>
      </a:accent2>
      <a:accent3>
        <a:srgbClr val="CCCBE5"/>
      </a:accent3>
      <a:accent4>
        <a:srgbClr val="91A1DC"/>
      </a:accent4>
      <a:accent5>
        <a:srgbClr val="5F7BD3"/>
      </a:accent5>
      <a:accent6>
        <a:srgbClr val="3A58B2"/>
      </a:accent6>
      <a:hlink>
        <a:srgbClr val="7F6AA0"/>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2021-05-25T07:45:28Z</dcterms:created>
  <dc:creator>8618213036731</dc:creator>
</cp:coreProperties>
</file>